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2B5F2CF-622D-5440-9795-080955C19B48}">
          <p14:sldIdLst>
            <p14:sldId id="2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40" d="100"/>
          <a:sy n="140" d="100"/>
        </p:scale>
        <p:origin x="-7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
          <c:y val="0.00106402116864177"/>
          <c:w val="1.0"/>
          <c:h val="0.707556960588251"/>
        </c:manualLayout>
      </c:layout>
      <c:lineChart>
        <c:grouping val="stacked"/>
        <c:varyColors val="0"/>
        <c:ser>
          <c:idx val="0"/>
          <c:order val="0"/>
          <c:tx>
            <c:strRef>
              <c:f>Sheet1!$A$2</c:f>
              <c:strCache>
                <c:ptCount val="1"/>
                <c:pt idx="0">
                  <c:v>Option Processing</c:v>
                </c:pt>
              </c:strCache>
            </c:strRef>
          </c:tx>
          <c:marker>
            <c:spPr>
              <a:solidFill>
                <a:schemeClr val="accent6">
                  <a:lumMod val="75000"/>
                </a:schemeClr>
              </a:solidFill>
              <a:ln>
                <a:solidFill>
                  <a:schemeClr val="accent6">
                    <a:lumMod val="50000"/>
                  </a:schemeClr>
                </a:solidFill>
              </a:ln>
            </c:spPr>
          </c:marker>
          <c:dLbls>
            <c:txPr>
              <a:bodyPr/>
              <a:lstStyle/>
              <a:p>
                <a:pPr>
                  <a:defRPr sz="900">
                    <a:solidFill>
                      <a:schemeClr val="accent6">
                        <a:lumMod val="50000"/>
                      </a:schemeClr>
                    </a:solidFill>
                    <a:latin typeface="Bank Gothic Light"/>
                  </a:defRPr>
                </a:pPr>
                <a:endParaRPr lang="en-US"/>
              </a:p>
            </c:txPr>
            <c:showLegendKey val="0"/>
            <c:showVal val="1"/>
            <c:showCatName val="0"/>
            <c:showSerName val="0"/>
            <c:showPercent val="0"/>
            <c:showBubbleSize val="0"/>
            <c:showLeaderLines val="0"/>
          </c:dLbls>
          <c:cat>
            <c:strRef>
              <c:f>Sheet1!$B$1:$F$1</c:f>
              <c:strCache>
                <c:ptCount val="5"/>
                <c:pt idx="0">
                  <c:v>Initiation</c:v>
                </c:pt>
                <c:pt idx="1">
                  <c:v>Planning</c:v>
                </c:pt>
                <c:pt idx="2">
                  <c:v>Execution</c:v>
                </c:pt>
                <c:pt idx="3">
                  <c:v>Monitor &amp; Control</c:v>
                </c:pt>
                <c:pt idx="4">
                  <c:v>Closing</c:v>
                </c:pt>
              </c:strCache>
            </c:strRef>
          </c:cat>
          <c:val>
            <c:numRef>
              <c:f>Sheet1!$B$2:$F$2</c:f>
              <c:numCache>
                <c:formatCode>General</c:formatCode>
                <c:ptCount val="5"/>
                <c:pt idx="0">
                  <c:v>25.0</c:v>
                </c:pt>
                <c:pt idx="1">
                  <c:v>25.0</c:v>
                </c:pt>
                <c:pt idx="2">
                  <c:v>30.0</c:v>
                </c:pt>
                <c:pt idx="3">
                  <c:v>15.0</c:v>
                </c:pt>
                <c:pt idx="4">
                  <c:v>5.0</c:v>
                </c:pt>
              </c:numCache>
            </c:numRef>
          </c:val>
          <c:smooth val="0"/>
        </c:ser>
        <c:dLbls>
          <c:showLegendKey val="0"/>
          <c:showVal val="1"/>
          <c:showCatName val="0"/>
          <c:showSerName val="0"/>
          <c:showPercent val="0"/>
          <c:showBubbleSize val="0"/>
        </c:dLbls>
        <c:marker val="1"/>
        <c:smooth val="0"/>
        <c:axId val="1823450680"/>
        <c:axId val="1829896760"/>
      </c:lineChart>
      <c:catAx>
        <c:axId val="1823450680"/>
        <c:scaling>
          <c:orientation val="minMax"/>
        </c:scaling>
        <c:delete val="0"/>
        <c:axPos val="b"/>
        <c:majorTickMark val="none"/>
        <c:minorTickMark val="none"/>
        <c:tickLblPos val="nextTo"/>
        <c:txPr>
          <a:bodyPr rot="-5400000" vert="horz" anchor="ctr" anchorCtr="1"/>
          <a:lstStyle/>
          <a:p>
            <a:pPr>
              <a:defRPr sz="1000">
                <a:solidFill>
                  <a:schemeClr val="accent6">
                    <a:lumMod val="75000"/>
                  </a:schemeClr>
                </a:solidFill>
                <a:latin typeface="Bank Gothic Light"/>
              </a:defRPr>
            </a:pPr>
            <a:endParaRPr lang="en-US"/>
          </a:p>
        </c:txPr>
        <c:crossAx val="1829896760"/>
        <c:crosses val="autoZero"/>
        <c:auto val="1"/>
        <c:lblAlgn val="ctr"/>
        <c:lblOffset val="100"/>
        <c:noMultiLvlLbl val="0"/>
      </c:catAx>
      <c:valAx>
        <c:axId val="1829896760"/>
        <c:scaling>
          <c:orientation val="minMax"/>
        </c:scaling>
        <c:delete val="1"/>
        <c:axPos val="l"/>
        <c:numFmt formatCode="General" sourceLinked="1"/>
        <c:majorTickMark val="none"/>
        <c:minorTickMark val="none"/>
        <c:tickLblPos val="nextTo"/>
        <c:crossAx val="1823450680"/>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
          <c:y val="0.0338887018536942"/>
          <c:w val="1.0"/>
          <c:h val="0.477219187409413"/>
        </c:manualLayout>
      </c:layout>
      <c:barChart>
        <c:barDir val="col"/>
        <c:grouping val="stacked"/>
        <c:varyColors val="0"/>
        <c:ser>
          <c:idx val="0"/>
          <c:order val="0"/>
          <c:tx>
            <c:strRef>
              <c:f>Sheet1!$A$2</c:f>
              <c:strCache>
                <c:ptCount val="1"/>
                <c:pt idx="0">
                  <c:v>Option Processing</c:v>
                </c:pt>
              </c:strCache>
            </c:strRef>
          </c:tx>
          <c:invertIfNegative val="0"/>
          <c:dLbls>
            <c:dLbl>
              <c:idx val="0"/>
              <c:layout>
                <c:manualLayout>
                  <c:x val="-0.0115897026252654"/>
                  <c:y val="-0.170556232786029"/>
                </c:manualLayout>
              </c:layout>
              <c:dLblPos val="ctr"/>
              <c:showLegendKey val="0"/>
              <c:showVal val="1"/>
              <c:showCatName val="0"/>
              <c:showSerName val="0"/>
              <c:showPercent val="0"/>
              <c:showBubbleSize val="0"/>
            </c:dLbl>
            <c:dLbl>
              <c:idx val="1"/>
              <c:layout>
                <c:manualLayout>
                  <c:x val="0.0250331492872333"/>
                  <c:y val="-0.0616672085004605"/>
                </c:manualLayout>
              </c:layout>
              <c:dLblPos val="ctr"/>
              <c:showLegendKey val="0"/>
              <c:showVal val="1"/>
              <c:showCatName val="0"/>
              <c:showSerName val="0"/>
              <c:showPercent val="0"/>
              <c:showBubbleSize val="0"/>
            </c:dLbl>
            <c:dLbl>
              <c:idx val="2"/>
              <c:layout>
                <c:manualLayout>
                  <c:x val="0.00571697824512427"/>
                  <c:y val="-0.0576072352823191"/>
                </c:manualLayout>
              </c:layout>
              <c:dLblPos val="ctr"/>
              <c:showLegendKey val="0"/>
              <c:showVal val="1"/>
              <c:showCatName val="0"/>
              <c:showSerName val="0"/>
              <c:showPercent val="0"/>
              <c:showBubbleSize val="0"/>
            </c:dLbl>
            <c:dLbl>
              <c:idx val="3"/>
              <c:layout>
                <c:manualLayout>
                  <c:x val="-6.23592923406667E-5"/>
                  <c:y val="-0.222793309605312"/>
                </c:manualLayout>
              </c:layout>
              <c:dLblPos val="ctr"/>
              <c:showLegendKey val="0"/>
              <c:showVal val="1"/>
              <c:showCatName val="0"/>
              <c:showSerName val="0"/>
              <c:showPercent val="0"/>
              <c:showBubbleSize val="0"/>
            </c:dLbl>
            <c:dLbl>
              <c:idx val="4"/>
              <c:layout>
                <c:manualLayout>
                  <c:x val="0.00380087491608112"/>
                  <c:y val="-0.254559742623759"/>
                </c:manualLayout>
              </c:layout>
              <c:dLblPos val="ctr"/>
              <c:showLegendKey val="0"/>
              <c:showVal val="1"/>
              <c:showCatName val="0"/>
              <c:showSerName val="0"/>
              <c:showPercent val="0"/>
              <c:showBubbleSize val="0"/>
            </c:dLbl>
            <c:txPr>
              <a:bodyPr/>
              <a:lstStyle/>
              <a:p>
                <a:pPr>
                  <a:defRPr sz="800">
                    <a:latin typeface="Bank Gothic Light"/>
                  </a:defRPr>
                </a:pPr>
                <a:endParaRPr lang="en-US"/>
              </a:p>
            </c:txPr>
            <c:dLblPos val="inEnd"/>
            <c:showLegendKey val="0"/>
            <c:showVal val="1"/>
            <c:showCatName val="0"/>
            <c:showSerName val="0"/>
            <c:showPercent val="0"/>
            <c:showBubbleSize val="0"/>
            <c:showLeaderLines val="0"/>
          </c:dLbls>
          <c:cat>
            <c:strRef>
              <c:f>Sheet1!$B$1:$F$1</c:f>
              <c:strCache>
                <c:ptCount val="5"/>
                <c:pt idx="0">
                  <c:v>Complexity</c:v>
                </c:pt>
                <c:pt idx="1">
                  <c:v>$</c:v>
                </c:pt>
                <c:pt idx="2">
                  <c:v>Real Budget ($ Million)</c:v>
                </c:pt>
                <c:pt idx="3">
                  <c:v> Duration (Months)</c:v>
                </c:pt>
                <c:pt idx="4">
                  <c:v>Project Duration (Months)</c:v>
                </c:pt>
              </c:strCache>
            </c:strRef>
          </c:cat>
          <c:val>
            <c:numRef>
              <c:f>Sheet1!$B$2:$F$2</c:f>
              <c:numCache>
                <c:formatCode>General</c:formatCode>
                <c:ptCount val="5"/>
                <c:pt idx="0">
                  <c:v>8.0</c:v>
                </c:pt>
                <c:pt idx="1">
                  <c:v>1.5</c:v>
                </c:pt>
                <c:pt idx="2">
                  <c:v>1.6</c:v>
                </c:pt>
                <c:pt idx="3">
                  <c:v>12.0</c:v>
                </c:pt>
                <c:pt idx="4">
                  <c:v>14.0</c:v>
                </c:pt>
              </c:numCache>
            </c:numRef>
          </c:val>
        </c:ser>
        <c:dLbls>
          <c:showLegendKey val="0"/>
          <c:showVal val="0"/>
          <c:showCatName val="0"/>
          <c:showSerName val="0"/>
          <c:showPercent val="0"/>
          <c:showBubbleSize val="0"/>
        </c:dLbls>
        <c:gapWidth val="300"/>
        <c:axId val="1827775688"/>
        <c:axId val="1916380616"/>
      </c:barChart>
      <c:catAx>
        <c:axId val="1827775688"/>
        <c:scaling>
          <c:orientation val="minMax"/>
        </c:scaling>
        <c:delete val="0"/>
        <c:axPos val="b"/>
        <c:majorTickMark val="none"/>
        <c:minorTickMark val="none"/>
        <c:tickLblPos val="nextTo"/>
        <c:txPr>
          <a:bodyPr rot="-5400000" vert="horz" anchor="ctr" anchorCtr="1"/>
          <a:lstStyle/>
          <a:p>
            <a:pPr>
              <a:defRPr sz="800">
                <a:solidFill>
                  <a:schemeClr val="accent6">
                    <a:lumMod val="50000"/>
                  </a:schemeClr>
                </a:solidFill>
                <a:latin typeface="Bank Gothic"/>
                <a:cs typeface="Bank Gothic"/>
              </a:defRPr>
            </a:pPr>
            <a:endParaRPr lang="en-US"/>
          </a:p>
        </c:txPr>
        <c:crossAx val="1916380616"/>
        <c:crosses val="autoZero"/>
        <c:auto val="1"/>
        <c:lblAlgn val="ctr"/>
        <c:lblOffset val="100"/>
        <c:noMultiLvlLbl val="0"/>
      </c:catAx>
      <c:valAx>
        <c:axId val="1916380616"/>
        <c:scaling>
          <c:orientation val="minMax"/>
        </c:scaling>
        <c:delete val="1"/>
        <c:axPos val="l"/>
        <c:majorGridlines/>
        <c:numFmt formatCode="General" sourceLinked="1"/>
        <c:majorTickMark val="none"/>
        <c:minorTickMark val="none"/>
        <c:tickLblPos val="nextTo"/>
        <c:crossAx val="18277756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0.01839</cdr:x>
      <cdr:y>0.004</cdr:y>
    </cdr:from>
    <cdr:to>
      <cdr:x>1</cdr:x>
      <cdr:y>0.15367</cdr:y>
    </cdr:to>
    <cdr:sp macro="" textlink="">
      <cdr:nvSpPr>
        <cdr:cNvPr id="2" name="TextBox 1"/>
        <cdr:cNvSpPr txBox="1"/>
      </cdr:nvSpPr>
      <cdr:spPr>
        <a:xfrm xmlns:a="http://schemas.openxmlformats.org/drawingml/2006/main">
          <a:off x="77208" y="10390"/>
          <a:ext cx="4121144" cy="38875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smtClean="0">
              <a:solidFill>
                <a:srgbClr val="E46C0A"/>
              </a:solidFill>
              <a:latin typeface="Bank Gothic"/>
              <a:cs typeface="Bank Gothic"/>
            </a:rPr>
            <a:t>P</a:t>
          </a:r>
          <a:r>
            <a:rPr lang="en-US" sz="1600" dirty="0" smtClean="0">
              <a:solidFill>
                <a:srgbClr val="E46C0A"/>
              </a:solidFill>
              <a:latin typeface="Bank Gothic"/>
              <a:cs typeface="Bank Gothic"/>
            </a:rPr>
            <a:t>ercentage</a:t>
          </a:r>
          <a:r>
            <a:rPr lang="en-US" sz="2000" dirty="0" smtClean="0">
              <a:solidFill>
                <a:srgbClr val="E46C0A"/>
              </a:solidFill>
              <a:latin typeface="Bank Gothic"/>
              <a:cs typeface="Bank Gothic"/>
            </a:rPr>
            <a:t> e</a:t>
          </a:r>
          <a:r>
            <a:rPr lang="en-US" sz="1600" dirty="0" smtClean="0">
              <a:solidFill>
                <a:srgbClr val="E46C0A"/>
              </a:solidFill>
              <a:latin typeface="Bank Gothic"/>
              <a:cs typeface="Bank Gothic"/>
            </a:rPr>
            <a:t>fforts</a:t>
          </a:r>
          <a:r>
            <a:rPr lang="en-US" sz="2000" dirty="0" smtClean="0">
              <a:solidFill>
                <a:srgbClr val="E46C0A"/>
              </a:solidFill>
              <a:latin typeface="Bank Gothic"/>
              <a:cs typeface="Bank Gothic"/>
            </a:rPr>
            <a:t> S</a:t>
          </a:r>
          <a:r>
            <a:rPr lang="en-US" sz="1600" dirty="0" smtClean="0">
              <a:solidFill>
                <a:srgbClr val="E46C0A"/>
              </a:solidFill>
              <a:latin typeface="Bank Gothic"/>
              <a:cs typeface="Bank Gothic"/>
            </a:rPr>
            <a:t>pent</a:t>
          </a:r>
          <a:endParaRPr lang="en-US" sz="2000" dirty="0">
            <a:solidFill>
              <a:srgbClr val="E46C0A"/>
            </a:solidFill>
            <a:latin typeface="Bank Gothic"/>
            <a:cs typeface="Bank Gothic"/>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47828BF6-7578-6C44-8968-B88FA63BD659}" type="datetimeFigureOut">
              <a:rPr lang="en-US" smtClean="0"/>
              <a:t>02/03/2013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1651951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7828BF6-7578-6C44-8968-B88FA63BD659}" type="datetimeFigureOut">
              <a:rPr lang="en-US" smtClean="0"/>
              <a:t>02/03/2013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3524432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7828BF6-7578-6C44-8968-B88FA63BD659}" type="datetimeFigureOut">
              <a:rPr lang="en-US" smtClean="0"/>
              <a:t>02/03/2013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250228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7828BF6-7578-6C44-8968-B88FA63BD659}" type="datetimeFigureOut">
              <a:rPr lang="en-US" smtClean="0"/>
              <a:t>02/03/2013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1254298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47828BF6-7578-6C44-8968-B88FA63BD659}" type="datetimeFigureOut">
              <a:rPr lang="en-US" smtClean="0"/>
              <a:t>02/03/2013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257468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47828BF6-7578-6C44-8968-B88FA63BD659}" type="datetimeFigureOut">
              <a:rPr lang="en-US" smtClean="0"/>
              <a:t>02/03/2013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409277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47828BF6-7578-6C44-8968-B88FA63BD659}" type="datetimeFigureOut">
              <a:rPr lang="en-US" smtClean="0"/>
              <a:t>02/03/2013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478059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47828BF6-7578-6C44-8968-B88FA63BD659}" type="datetimeFigureOut">
              <a:rPr lang="en-US" smtClean="0"/>
              <a:t>02/03/2013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93773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28BF6-7578-6C44-8968-B88FA63BD659}" type="datetimeFigureOut">
              <a:rPr lang="en-US" smtClean="0"/>
              <a:t>02/03/2013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2207070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7828BF6-7578-6C44-8968-B88FA63BD659}" type="datetimeFigureOut">
              <a:rPr lang="en-US" smtClean="0"/>
              <a:t>02/03/2013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4064086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7828BF6-7578-6C44-8968-B88FA63BD659}" type="datetimeFigureOut">
              <a:rPr lang="en-US" smtClean="0"/>
              <a:t>02/03/2013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4D234-27FA-DD43-A29B-B6A9B2BEAA1B}" type="slidenum">
              <a:rPr lang="en-US" smtClean="0"/>
              <a:t>‹#›</a:t>
            </a:fld>
            <a:endParaRPr lang="en-US"/>
          </a:p>
        </p:txBody>
      </p:sp>
    </p:spTree>
    <p:extLst>
      <p:ext uri="{BB962C8B-B14F-4D97-AF65-F5344CB8AC3E}">
        <p14:creationId xmlns:p14="http://schemas.microsoft.com/office/powerpoint/2010/main" val="7556479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28BF6-7578-6C44-8968-B88FA63BD659}" type="datetimeFigureOut">
              <a:rPr lang="en-US" smtClean="0"/>
              <a:t>02/03/2013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4D234-27FA-DD43-A29B-B6A9B2BEAA1B}" type="slidenum">
              <a:rPr lang="en-US" smtClean="0"/>
              <a:t>‹#›</a:t>
            </a:fld>
            <a:endParaRPr lang="en-US"/>
          </a:p>
        </p:txBody>
      </p:sp>
    </p:spTree>
    <p:extLst>
      <p:ext uri="{BB962C8B-B14F-4D97-AF65-F5344CB8AC3E}">
        <p14:creationId xmlns:p14="http://schemas.microsoft.com/office/powerpoint/2010/main" val="3691571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hart" Target="../charts/chart1.xml"/><Relationship Id="rId3"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14460" y="0"/>
            <a:ext cx="9144000" cy="68580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5" name="Cube 4"/>
          <p:cNvSpPr/>
          <p:nvPr/>
        </p:nvSpPr>
        <p:spPr>
          <a:xfrm>
            <a:off x="5030510" y="2934299"/>
            <a:ext cx="357327" cy="363320"/>
          </a:xfrm>
          <a:prstGeom prst="cube">
            <a:avLst/>
          </a:prstGeom>
          <a:solidFill>
            <a:schemeClr val="accent1">
              <a:lumMod val="40000"/>
              <a:lumOff val="60000"/>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latin typeface="Bank Gothic"/>
                <a:cs typeface="Bank Gothic"/>
              </a:rPr>
              <a:t>1</a:t>
            </a:r>
          </a:p>
        </p:txBody>
      </p:sp>
      <p:cxnSp>
        <p:nvCxnSpPr>
          <p:cNvPr id="7" name="Straight Connector 6"/>
          <p:cNvCxnSpPr>
            <a:endCxn id="18" idx="2"/>
          </p:cNvCxnSpPr>
          <p:nvPr/>
        </p:nvCxnSpPr>
        <p:spPr>
          <a:xfrm>
            <a:off x="5387837" y="3057589"/>
            <a:ext cx="3298543" cy="1984239"/>
          </a:xfrm>
          <a:prstGeom prst="curvedConnector3">
            <a:avLst>
              <a:gd name="adj1" fmla="val 50000"/>
            </a:avLst>
          </a:prstGeom>
          <a:solidFill>
            <a:schemeClr val="accent1">
              <a:lumMod val="40000"/>
              <a:lumOff val="60000"/>
              <a:alpha val="0"/>
            </a:schemeClr>
          </a:solidFill>
        </p:spPr>
        <p:style>
          <a:lnRef idx="2">
            <a:schemeClr val="accent1"/>
          </a:lnRef>
          <a:fillRef idx="0">
            <a:schemeClr val="accent1"/>
          </a:fillRef>
          <a:effectRef idx="1">
            <a:schemeClr val="accent1"/>
          </a:effectRef>
          <a:fontRef idx="minor">
            <a:schemeClr val="tx1"/>
          </a:fontRef>
        </p:style>
      </p:cxnSp>
      <p:sp>
        <p:nvSpPr>
          <p:cNvPr id="15" name="Cube 14"/>
          <p:cNvSpPr/>
          <p:nvPr/>
        </p:nvSpPr>
        <p:spPr>
          <a:xfrm>
            <a:off x="6287904" y="3137342"/>
            <a:ext cx="357327" cy="363320"/>
          </a:xfrm>
          <a:prstGeom prst="cube">
            <a:avLst/>
          </a:prstGeom>
          <a:solidFill>
            <a:schemeClr val="accent1">
              <a:lumMod val="40000"/>
              <a:lumOff val="60000"/>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sp>
        <p:nvSpPr>
          <p:cNvPr id="16" name="Cube 15"/>
          <p:cNvSpPr/>
          <p:nvPr/>
        </p:nvSpPr>
        <p:spPr>
          <a:xfrm>
            <a:off x="6834172" y="4001137"/>
            <a:ext cx="357327" cy="363320"/>
          </a:xfrm>
          <a:prstGeom prst="cube">
            <a:avLst/>
          </a:prstGeom>
          <a:solidFill>
            <a:schemeClr val="accent1">
              <a:lumMod val="40000"/>
              <a:lumOff val="60000"/>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3</a:t>
            </a:r>
            <a:endParaRPr lang="en-US" dirty="0">
              <a:solidFill>
                <a:schemeClr val="tx1"/>
              </a:solidFill>
            </a:endParaRPr>
          </a:p>
        </p:txBody>
      </p:sp>
      <p:sp>
        <p:nvSpPr>
          <p:cNvPr id="17" name="Cube 16"/>
          <p:cNvSpPr/>
          <p:nvPr/>
        </p:nvSpPr>
        <p:spPr>
          <a:xfrm>
            <a:off x="7593594" y="4633842"/>
            <a:ext cx="357327" cy="363320"/>
          </a:xfrm>
          <a:prstGeom prst="cube">
            <a:avLst/>
          </a:prstGeom>
          <a:solidFill>
            <a:schemeClr val="accent1">
              <a:lumMod val="40000"/>
              <a:lumOff val="60000"/>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4</a:t>
            </a:r>
            <a:endParaRPr lang="en-US" dirty="0">
              <a:solidFill>
                <a:schemeClr val="tx1"/>
              </a:solidFill>
            </a:endParaRPr>
          </a:p>
        </p:txBody>
      </p:sp>
      <p:sp>
        <p:nvSpPr>
          <p:cNvPr id="18" name="Cube 17"/>
          <p:cNvSpPr/>
          <p:nvPr/>
        </p:nvSpPr>
        <p:spPr>
          <a:xfrm>
            <a:off x="8686380" y="4815502"/>
            <a:ext cx="357327" cy="363320"/>
          </a:xfrm>
          <a:prstGeom prst="cube">
            <a:avLst/>
          </a:prstGeom>
          <a:solidFill>
            <a:schemeClr val="accent1">
              <a:lumMod val="40000"/>
              <a:lumOff val="60000"/>
              <a:alpha val="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5</a:t>
            </a:r>
            <a:endParaRPr lang="en-US" dirty="0">
              <a:solidFill>
                <a:schemeClr val="tx1"/>
              </a:solidFill>
            </a:endParaRPr>
          </a:p>
        </p:txBody>
      </p:sp>
      <p:sp>
        <p:nvSpPr>
          <p:cNvPr id="20" name="TextBox 19"/>
          <p:cNvSpPr txBox="1"/>
          <p:nvPr/>
        </p:nvSpPr>
        <p:spPr>
          <a:xfrm>
            <a:off x="160287" y="351096"/>
            <a:ext cx="5696312" cy="1600438"/>
          </a:xfrm>
          <a:prstGeom prst="rect">
            <a:avLst/>
          </a:prstGeom>
          <a:noFill/>
        </p:spPr>
        <p:txBody>
          <a:bodyPr wrap="square" rtlCol="0">
            <a:spAutoFit/>
          </a:bodyPr>
          <a:lstStyle/>
          <a:p>
            <a:pPr algn="just"/>
            <a:r>
              <a:rPr lang="en-US" sz="1400" dirty="0">
                <a:solidFill>
                  <a:schemeClr val="accent6">
                    <a:lumMod val="50000"/>
                  </a:schemeClr>
                </a:solidFill>
                <a:latin typeface="Bank Gothic"/>
                <a:cs typeface="Bank Gothic"/>
              </a:rPr>
              <a:t>A </a:t>
            </a:r>
            <a:r>
              <a:rPr lang="en-US" sz="2800" dirty="0" smtClean="0">
                <a:solidFill>
                  <a:schemeClr val="accent6">
                    <a:lumMod val="50000"/>
                  </a:schemeClr>
                </a:solidFill>
                <a:latin typeface="Bank Gothic"/>
                <a:cs typeface="Bank Gothic"/>
              </a:rPr>
              <a:t>project </a:t>
            </a:r>
            <a:r>
              <a:rPr lang="en-US" sz="1400" dirty="0">
                <a:solidFill>
                  <a:schemeClr val="accent6">
                    <a:lumMod val="50000"/>
                  </a:schemeClr>
                </a:solidFill>
                <a:latin typeface="Bank Gothic"/>
                <a:cs typeface="Bank Gothic"/>
              </a:rPr>
              <a:t>to </a:t>
            </a:r>
            <a:r>
              <a:rPr lang="en-US" sz="1400" dirty="0" smtClean="0">
                <a:solidFill>
                  <a:schemeClr val="accent6">
                    <a:lumMod val="50000"/>
                  </a:schemeClr>
                </a:solidFill>
                <a:latin typeface="Bank Gothic"/>
                <a:cs typeface="Bank Gothic"/>
              </a:rPr>
              <a:t>build framework for processing high volume OTC option as well as structured exotic options trades. Large volumes demanded scalable solutions for capturing and STP, While complex business products meant attention to details and critical quality requirements. </a:t>
            </a:r>
            <a:endParaRPr lang="en-US" sz="1400" dirty="0">
              <a:solidFill>
                <a:schemeClr val="accent6">
                  <a:lumMod val="50000"/>
                </a:schemeClr>
              </a:solidFill>
              <a:latin typeface="Bank Gothic"/>
              <a:cs typeface="Bank Gothic"/>
            </a:endParaRPr>
          </a:p>
        </p:txBody>
      </p:sp>
      <p:sp>
        <p:nvSpPr>
          <p:cNvPr id="19" name="TextBox 18"/>
          <p:cNvSpPr txBox="1"/>
          <p:nvPr/>
        </p:nvSpPr>
        <p:spPr>
          <a:xfrm>
            <a:off x="-1" y="0"/>
            <a:ext cx="7373151" cy="523220"/>
          </a:xfrm>
          <a:prstGeom prst="rect">
            <a:avLst/>
          </a:prstGeom>
          <a:noFill/>
          <a:ln>
            <a:noFill/>
          </a:ln>
        </p:spPr>
        <p:txBody>
          <a:bodyPr wrap="square" rtlCol="0" anchor="t">
            <a:spAutoFit/>
          </a:bodyPr>
          <a:lstStyle/>
          <a:p>
            <a:pPr algn="ctr"/>
            <a:r>
              <a:rPr lang="en-US" sz="2800" dirty="0">
                <a:solidFill>
                  <a:schemeClr val="accent6">
                    <a:lumMod val="75000"/>
                  </a:schemeClr>
                </a:solidFill>
                <a:latin typeface="Bank Gothic"/>
                <a:cs typeface="Bank Gothic"/>
              </a:rPr>
              <a:t>O</a:t>
            </a:r>
            <a:r>
              <a:rPr lang="en-US" dirty="0" smtClean="0">
                <a:solidFill>
                  <a:schemeClr val="accent6">
                    <a:lumMod val="75000"/>
                  </a:schemeClr>
                </a:solidFill>
                <a:latin typeface="Bank Gothic"/>
                <a:cs typeface="Bank Gothic"/>
              </a:rPr>
              <a:t>ption</a:t>
            </a:r>
            <a:r>
              <a:rPr lang="en-US" sz="2800" dirty="0" smtClean="0">
                <a:solidFill>
                  <a:schemeClr val="accent6">
                    <a:lumMod val="75000"/>
                  </a:schemeClr>
                </a:solidFill>
                <a:latin typeface="Bank Gothic"/>
                <a:cs typeface="Bank Gothic"/>
              </a:rPr>
              <a:t> T</a:t>
            </a:r>
            <a:r>
              <a:rPr lang="en-US" dirty="0" smtClean="0">
                <a:solidFill>
                  <a:schemeClr val="accent6">
                    <a:lumMod val="75000"/>
                  </a:schemeClr>
                </a:solidFill>
                <a:latin typeface="Bank Gothic"/>
                <a:cs typeface="Bank Gothic"/>
              </a:rPr>
              <a:t>RADE</a:t>
            </a:r>
            <a:r>
              <a:rPr lang="en-US" sz="2800" dirty="0" smtClean="0">
                <a:solidFill>
                  <a:schemeClr val="accent6">
                    <a:lumMod val="75000"/>
                  </a:schemeClr>
                </a:solidFill>
                <a:latin typeface="Bank Gothic"/>
                <a:cs typeface="Bank Gothic"/>
              </a:rPr>
              <a:t> P</a:t>
            </a:r>
            <a:r>
              <a:rPr lang="en-US" dirty="0" smtClean="0">
                <a:solidFill>
                  <a:schemeClr val="accent6">
                    <a:lumMod val="75000"/>
                  </a:schemeClr>
                </a:solidFill>
                <a:latin typeface="Bank Gothic"/>
                <a:cs typeface="Bank Gothic"/>
              </a:rPr>
              <a:t>ROCESSING</a:t>
            </a:r>
            <a:endParaRPr lang="en-US" dirty="0">
              <a:solidFill>
                <a:schemeClr val="accent6">
                  <a:lumMod val="75000"/>
                </a:schemeClr>
              </a:solidFill>
              <a:latin typeface="Bank Gothic"/>
              <a:cs typeface="Bank Gothic"/>
            </a:endParaRPr>
          </a:p>
        </p:txBody>
      </p:sp>
      <p:graphicFrame>
        <p:nvGraphicFramePr>
          <p:cNvPr id="29" name="Chart 28"/>
          <p:cNvGraphicFramePr/>
          <p:nvPr>
            <p:extLst>
              <p:ext uri="{D42A27DB-BD31-4B8C-83A1-F6EECF244321}">
                <p14:modId xmlns:p14="http://schemas.microsoft.com/office/powerpoint/2010/main" val="824092090"/>
              </p:ext>
            </p:extLst>
          </p:nvPr>
        </p:nvGraphicFramePr>
        <p:xfrm>
          <a:off x="160288" y="4091214"/>
          <a:ext cx="4225360" cy="2685143"/>
        </p:xfrm>
        <a:graphic>
          <a:graphicData uri="http://schemas.openxmlformats.org/drawingml/2006/chart">
            <c:chart xmlns:c="http://schemas.openxmlformats.org/drawingml/2006/chart" xmlns:r="http://schemas.openxmlformats.org/officeDocument/2006/relationships" r:id="rId2"/>
          </a:graphicData>
        </a:graphic>
      </p:graphicFrame>
      <p:sp>
        <p:nvSpPr>
          <p:cNvPr id="30" name="TextBox 29"/>
          <p:cNvSpPr txBox="1"/>
          <p:nvPr/>
        </p:nvSpPr>
        <p:spPr>
          <a:xfrm>
            <a:off x="160287" y="1912185"/>
            <a:ext cx="4381234" cy="1308050"/>
          </a:xfrm>
          <a:prstGeom prst="rect">
            <a:avLst/>
          </a:prstGeom>
          <a:noFill/>
        </p:spPr>
        <p:txBody>
          <a:bodyPr wrap="square" rtlCol="0">
            <a:spAutoFit/>
          </a:bodyPr>
          <a:lstStyle/>
          <a:p>
            <a:r>
              <a:rPr lang="en-US" sz="2400" b="0" i="0" dirty="0" smtClean="0">
                <a:solidFill>
                  <a:srgbClr val="E46C0A"/>
                </a:solidFill>
                <a:latin typeface="Bank Gothic"/>
                <a:ea typeface="American Typewriter"/>
                <a:cs typeface="Bank Gothic"/>
              </a:rPr>
              <a:t>O</a:t>
            </a:r>
            <a:r>
              <a:rPr lang="en-US" sz="1600" b="0" i="0" dirty="0" smtClean="0">
                <a:solidFill>
                  <a:srgbClr val="E46C0A"/>
                </a:solidFill>
                <a:latin typeface="Bank Gothic"/>
                <a:ea typeface="American Typewriter"/>
                <a:cs typeface="Bank Gothic"/>
              </a:rPr>
              <a:t>BJECTIVE</a:t>
            </a:r>
          </a:p>
          <a:p>
            <a:r>
              <a:rPr lang="en-US" sz="1100" dirty="0">
                <a:solidFill>
                  <a:srgbClr val="984807"/>
                </a:solidFill>
                <a:latin typeface="Bank Gothic"/>
                <a:ea typeface="American Typewriter"/>
                <a:cs typeface="Bank Gothic"/>
              </a:rPr>
              <a:t>• Provide end to end flow for option trades.</a:t>
            </a:r>
          </a:p>
          <a:p>
            <a:r>
              <a:rPr lang="en-US" sz="1100" dirty="0">
                <a:solidFill>
                  <a:srgbClr val="984807"/>
                </a:solidFill>
                <a:latin typeface="Bank Gothic"/>
                <a:ea typeface="American Typewriter"/>
                <a:cs typeface="Bank Gothic"/>
              </a:rPr>
              <a:t>• Should support Vanilla as well as Exotic Options.</a:t>
            </a:r>
          </a:p>
          <a:p>
            <a:r>
              <a:rPr lang="en-US" sz="1100" dirty="0">
                <a:solidFill>
                  <a:srgbClr val="984807"/>
                </a:solidFill>
                <a:latin typeface="Bank Gothic"/>
                <a:ea typeface="American Typewriter"/>
                <a:cs typeface="Bank Gothic"/>
              </a:rPr>
              <a:t>• Should be scalable to handle high volumes.</a:t>
            </a:r>
          </a:p>
          <a:p>
            <a:r>
              <a:rPr lang="en-US" sz="1100" dirty="0">
                <a:solidFill>
                  <a:srgbClr val="984807"/>
                </a:solidFill>
                <a:latin typeface="Bank Gothic"/>
                <a:ea typeface="American Typewriter"/>
                <a:cs typeface="Bank Gothic"/>
              </a:rPr>
              <a:t>• Should adhere to Regulatory </a:t>
            </a:r>
            <a:r>
              <a:rPr lang="en-US" sz="1100" dirty="0" smtClean="0">
                <a:solidFill>
                  <a:srgbClr val="984807"/>
                </a:solidFill>
                <a:latin typeface="Bank Gothic"/>
                <a:ea typeface="American Typewriter"/>
                <a:cs typeface="Bank Gothic"/>
              </a:rPr>
              <a:t>requirements</a:t>
            </a:r>
            <a:r>
              <a:rPr lang="en-US" sz="1100" dirty="0">
                <a:solidFill>
                  <a:srgbClr val="984807"/>
                </a:solidFill>
                <a:latin typeface="Bank Gothic"/>
                <a:ea typeface="American Typewriter"/>
                <a:cs typeface="Bank Gothic"/>
              </a:rPr>
              <a:t>.</a:t>
            </a:r>
          </a:p>
          <a:p>
            <a:r>
              <a:rPr lang="en-US" sz="1100" dirty="0">
                <a:solidFill>
                  <a:srgbClr val="984807"/>
                </a:solidFill>
                <a:latin typeface="Bank Gothic"/>
                <a:ea typeface="American Typewriter"/>
                <a:cs typeface="Bank Gothic"/>
              </a:rPr>
              <a:t>• Accommodate global option desk needs.</a:t>
            </a:r>
            <a:endParaRPr lang="en-US" sz="1100" dirty="0">
              <a:solidFill>
                <a:srgbClr val="984807"/>
              </a:solidFill>
              <a:latin typeface="Bank Gothic"/>
              <a:cs typeface="Bank Gothic"/>
            </a:endParaRPr>
          </a:p>
        </p:txBody>
      </p:sp>
      <p:sp>
        <p:nvSpPr>
          <p:cNvPr id="31" name="TextBox 30"/>
          <p:cNvSpPr txBox="1"/>
          <p:nvPr/>
        </p:nvSpPr>
        <p:spPr>
          <a:xfrm>
            <a:off x="4385648" y="4938544"/>
            <a:ext cx="4658058" cy="1915909"/>
          </a:xfrm>
          <a:prstGeom prst="rect">
            <a:avLst/>
          </a:prstGeom>
          <a:noFill/>
        </p:spPr>
        <p:txBody>
          <a:bodyPr wrap="square" rtlCol="0">
            <a:spAutoFit/>
          </a:bodyPr>
          <a:lstStyle/>
          <a:p>
            <a:r>
              <a:rPr lang="en-US" sz="2400" b="0" i="0" dirty="0" smtClean="0">
                <a:solidFill>
                  <a:schemeClr val="accent6">
                    <a:lumMod val="75000"/>
                  </a:schemeClr>
                </a:solidFill>
                <a:latin typeface="Bank Gothic"/>
                <a:ea typeface="American Typewriter"/>
                <a:cs typeface="Bank Gothic"/>
              </a:rPr>
              <a:t>O</a:t>
            </a:r>
            <a:r>
              <a:rPr lang="en-US" sz="1600" b="0" i="0" dirty="0" smtClean="0">
                <a:solidFill>
                  <a:schemeClr val="accent6">
                    <a:lumMod val="75000"/>
                  </a:schemeClr>
                </a:solidFill>
                <a:latin typeface="Bank Gothic"/>
                <a:ea typeface="American Typewriter"/>
                <a:cs typeface="Bank Gothic"/>
              </a:rPr>
              <a:t>UTCOME</a:t>
            </a:r>
          </a:p>
          <a:p>
            <a:r>
              <a:rPr lang="en-US" sz="1050" dirty="0">
                <a:solidFill>
                  <a:srgbClr val="984807"/>
                </a:solidFill>
                <a:latin typeface="Bank Gothic"/>
                <a:ea typeface="American Typewriter"/>
                <a:cs typeface="Bank Gothic"/>
              </a:rPr>
              <a:t>• Saved 2-3 FTE per day per region</a:t>
            </a:r>
          </a:p>
          <a:p>
            <a:r>
              <a:rPr lang="en-US" sz="1050" dirty="0">
                <a:solidFill>
                  <a:srgbClr val="984807"/>
                </a:solidFill>
                <a:latin typeface="Bank Gothic"/>
                <a:ea typeface="American Typewriter"/>
                <a:cs typeface="Bank Gothic"/>
              </a:rPr>
              <a:t>• Provided scalability to expand business assets. </a:t>
            </a:r>
          </a:p>
          <a:p>
            <a:r>
              <a:rPr lang="en-US" sz="1050" dirty="0">
                <a:solidFill>
                  <a:srgbClr val="984807"/>
                </a:solidFill>
                <a:latin typeface="Bank Gothic"/>
                <a:ea typeface="American Typewriter"/>
                <a:cs typeface="Bank Gothic"/>
              </a:rPr>
              <a:t>• Increased </a:t>
            </a:r>
            <a:r>
              <a:rPr lang="en-US" sz="1050" dirty="0" smtClean="0">
                <a:solidFill>
                  <a:srgbClr val="984807"/>
                </a:solidFill>
                <a:latin typeface="Bank Gothic"/>
                <a:ea typeface="American Typewriter"/>
                <a:cs typeface="Bank Gothic"/>
              </a:rPr>
              <a:t>organization </a:t>
            </a:r>
            <a:r>
              <a:rPr lang="en-US" sz="1050" dirty="0">
                <a:solidFill>
                  <a:srgbClr val="984807"/>
                </a:solidFill>
                <a:latin typeface="Bank Gothic"/>
                <a:ea typeface="American Typewriter"/>
                <a:cs typeface="Bank Gothic"/>
              </a:rPr>
              <a:t>revenue through end to end support for additional product.</a:t>
            </a:r>
          </a:p>
          <a:p>
            <a:r>
              <a:rPr lang="en-US" sz="1050" dirty="0">
                <a:solidFill>
                  <a:srgbClr val="984807"/>
                </a:solidFill>
                <a:latin typeface="Bank Gothic"/>
                <a:ea typeface="American Typewriter"/>
                <a:cs typeface="Bank Gothic"/>
              </a:rPr>
              <a:t>• End to End STP support including Pricing/Trade Capture/Affirmation/RM.</a:t>
            </a:r>
          </a:p>
          <a:p>
            <a:r>
              <a:rPr lang="en-US" sz="1050" dirty="0">
                <a:solidFill>
                  <a:srgbClr val="984807"/>
                </a:solidFill>
                <a:latin typeface="Bank Gothic"/>
                <a:ea typeface="American Typewriter"/>
                <a:cs typeface="Bank Gothic"/>
              </a:rPr>
              <a:t>• Regulatory requirements achieved.</a:t>
            </a:r>
          </a:p>
          <a:p>
            <a:r>
              <a:rPr lang="en-US" sz="1050" dirty="0">
                <a:solidFill>
                  <a:srgbClr val="984807"/>
                </a:solidFill>
                <a:latin typeface="Bank Gothic"/>
                <a:ea typeface="American Typewriter"/>
                <a:cs typeface="Bank Gothic"/>
              </a:rPr>
              <a:t>• Only Vanilla trades flow delivered in the agreed time frame.</a:t>
            </a:r>
            <a:endParaRPr lang="en-US" sz="1050" dirty="0">
              <a:solidFill>
                <a:srgbClr val="984807"/>
              </a:solidFill>
              <a:latin typeface="Bank Gothic"/>
              <a:cs typeface="Bank Gothic"/>
            </a:endParaRPr>
          </a:p>
        </p:txBody>
      </p:sp>
      <p:sp>
        <p:nvSpPr>
          <p:cNvPr id="41" name="TextBox 40"/>
          <p:cNvSpPr txBox="1"/>
          <p:nvPr/>
        </p:nvSpPr>
        <p:spPr>
          <a:xfrm>
            <a:off x="4219939" y="3297619"/>
            <a:ext cx="1879275" cy="430887"/>
          </a:xfrm>
          <a:prstGeom prst="rect">
            <a:avLst/>
          </a:prstGeom>
          <a:noFill/>
        </p:spPr>
        <p:txBody>
          <a:bodyPr wrap="square" rtlCol="0">
            <a:spAutoFit/>
          </a:bodyPr>
          <a:lstStyle/>
          <a:p>
            <a:r>
              <a:rPr lang="en-US" sz="1100" dirty="0" smtClean="0">
                <a:solidFill>
                  <a:srgbClr val="984807"/>
                </a:solidFill>
                <a:latin typeface="Bank Gothic"/>
                <a:cs typeface="Bank Gothic"/>
              </a:rPr>
              <a:t>Gap Analysis driven requirements</a:t>
            </a:r>
            <a:endParaRPr lang="en-US" sz="1100" dirty="0">
              <a:solidFill>
                <a:srgbClr val="984807"/>
              </a:solidFill>
              <a:latin typeface="Bank Gothic"/>
              <a:cs typeface="Bank Gothic"/>
            </a:endParaRPr>
          </a:p>
        </p:txBody>
      </p:sp>
      <p:sp>
        <p:nvSpPr>
          <p:cNvPr id="44" name="TextBox 43"/>
          <p:cNvSpPr txBox="1"/>
          <p:nvPr/>
        </p:nvSpPr>
        <p:spPr>
          <a:xfrm>
            <a:off x="6103032" y="2566210"/>
            <a:ext cx="1686349" cy="430887"/>
          </a:xfrm>
          <a:prstGeom prst="rect">
            <a:avLst/>
          </a:prstGeom>
          <a:noFill/>
        </p:spPr>
        <p:txBody>
          <a:bodyPr wrap="square" rtlCol="0">
            <a:spAutoFit/>
          </a:bodyPr>
          <a:lstStyle/>
          <a:p>
            <a:r>
              <a:rPr lang="en-US" sz="1100" dirty="0" smtClean="0">
                <a:solidFill>
                  <a:srgbClr val="984807"/>
                </a:solidFill>
                <a:latin typeface="Bank Gothic"/>
                <a:cs typeface="Bank Gothic"/>
              </a:rPr>
              <a:t>Pricing &amp; Risk Mgmt. </a:t>
            </a:r>
            <a:r>
              <a:rPr lang="en-US" sz="1100" dirty="0" smtClean="0">
                <a:solidFill>
                  <a:srgbClr val="984807"/>
                </a:solidFill>
                <a:latin typeface="Bank Gothic"/>
                <a:cs typeface="Bank Gothic"/>
              </a:rPr>
              <a:t>on-boarded</a:t>
            </a:r>
            <a:endParaRPr lang="en-US" sz="1100" dirty="0">
              <a:solidFill>
                <a:srgbClr val="984807"/>
              </a:solidFill>
              <a:latin typeface="Bank Gothic"/>
              <a:cs typeface="Bank Gothic"/>
            </a:endParaRPr>
          </a:p>
        </p:txBody>
      </p:sp>
      <p:sp>
        <p:nvSpPr>
          <p:cNvPr id="45" name="TextBox 44"/>
          <p:cNvSpPr txBox="1"/>
          <p:nvPr/>
        </p:nvSpPr>
        <p:spPr>
          <a:xfrm>
            <a:off x="6990955" y="3577272"/>
            <a:ext cx="1686349" cy="600164"/>
          </a:xfrm>
          <a:prstGeom prst="rect">
            <a:avLst/>
          </a:prstGeom>
          <a:noFill/>
        </p:spPr>
        <p:txBody>
          <a:bodyPr wrap="square" rtlCol="0">
            <a:spAutoFit/>
          </a:bodyPr>
          <a:lstStyle/>
          <a:p>
            <a:r>
              <a:rPr lang="en-US" sz="1100" dirty="0" err="1" smtClean="0">
                <a:solidFill>
                  <a:srgbClr val="984807"/>
                </a:solidFill>
                <a:latin typeface="Bank Gothic"/>
                <a:cs typeface="Bank Gothic"/>
              </a:rPr>
              <a:t>Swaption</a:t>
            </a:r>
            <a:r>
              <a:rPr lang="en-US" sz="1100" dirty="0" smtClean="0">
                <a:solidFill>
                  <a:srgbClr val="984807"/>
                </a:solidFill>
                <a:latin typeface="Bank Gothic"/>
                <a:cs typeface="Bank Gothic"/>
              </a:rPr>
              <a:t>, Cap/Floor &amp; Callable Flow Captured</a:t>
            </a:r>
            <a:endParaRPr lang="en-US" sz="1100" dirty="0">
              <a:solidFill>
                <a:srgbClr val="984807"/>
              </a:solidFill>
              <a:latin typeface="Bank Gothic"/>
              <a:cs typeface="Bank Gothic"/>
            </a:endParaRPr>
          </a:p>
        </p:txBody>
      </p:sp>
      <p:sp>
        <p:nvSpPr>
          <p:cNvPr id="46" name="TextBox 45"/>
          <p:cNvSpPr txBox="1"/>
          <p:nvPr/>
        </p:nvSpPr>
        <p:spPr>
          <a:xfrm>
            <a:off x="6511595" y="4826384"/>
            <a:ext cx="1686349" cy="430887"/>
          </a:xfrm>
          <a:prstGeom prst="rect">
            <a:avLst/>
          </a:prstGeom>
          <a:noFill/>
        </p:spPr>
        <p:txBody>
          <a:bodyPr wrap="square" rtlCol="0">
            <a:spAutoFit/>
          </a:bodyPr>
          <a:lstStyle/>
          <a:p>
            <a:r>
              <a:rPr lang="en-US" sz="1100" dirty="0" smtClean="0">
                <a:solidFill>
                  <a:srgbClr val="984807"/>
                </a:solidFill>
                <a:latin typeface="Bank Gothic"/>
                <a:cs typeface="Bank Gothic"/>
              </a:rPr>
              <a:t>End To END testing Complete</a:t>
            </a:r>
            <a:endParaRPr lang="en-US" sz="1100" dirty="0">
              <a:solidFill>
                <a:srgbClr val="984807"/>
              </a:solidFill>
              <a:latin typeface="Bank Gothic"/>
              <a:cs typeface="Bank Gothic"/>
            </a:endParaRPr>
          </a:p>
        </p:txBody>
      </p:sp>
      <p:sp>
        <p:nvSpPr>
          <p:cNvPr id="47" name="TextBox 46"/>
          <p:cNvSpPr txBox="1"/>
          <p:nvPr/>
        </p:nvSpPr>
        <p:spPr>
          <a:xfrm>
            <a:off x="8312697" y="4201897"/>
            <a:ext cx="845763" cy="600164"/>
          </a:xfrm>
          <a:prstGeom prst="rect">
            <a:avLst/>
          </a:prstGeom>
          <a:noFill/>
        </p:spPr>
        <p:txBody>
          <a:bodyPr wrap="square" rtlCol="0">
            <a:spAutoFit/>
          </a:bodyPr>
          <a:lstStyle/>
          <a:p>
            <a:r>
              <a:rPr lang="en-US" sz="1100" dirty="0" smtClean="0">
                <a:solidFill>
                  <a:srgbClr val="984807"/>
                </a:solidFill>
                <a:latin typeface="Bank Gothic"/>
                <a:cs typeface="Bank Gothic"/>
              </a:rPr>
              <a:t>Product signed off</a:t>
            </a:r>
            <a:endParaRPr lang="en-US" sz="1100" dirty="0">
              <a:solidFill>
                <a:srgbClr val="984807"/>
              </a:solidFill>
              <a:latin typeface="Bank Gothic"/>
              <a:cs typeface="Bank Gothic"/>
            </a:endParaRPr>
          </a:p>
        </p:txBody>
      </p:sp>
      <p:sp>
        <p:nvSpPr>
          <p:cNvPr id="48" name="TextBox 47"/>
          <p:cNvSpPr txBox="1"/>
          <p:nvPr/>
        </p:nvSpPr>
        <p:spPr>
          <a:xfrm>
            <a:off x="4178797" y="2120594"/>
            <a:ext cx="2418080" cy="461665"/>
          </a:xfrm>
          <a:prstGeom prst="rect">
            <a:avLst/>
          </a:prstGeom>
          <a:noFill/>
        </p:spPr>
        <p:txBody>
          <a:bodyPr wrap="square" rtlCol="0">
            <a:spAutoFit/>
          </a:bodyPr>
          <a:lstStyle/>
          <a:p>
            <a:r>
              <a:rPr lang="en-US" sz="1600" dirty="0" smtClean="0">
                <a:solidFill>
                  <a:srgbClr val="E46C0A"/>
                </a:solidFill>
                <a:latin typeface="Bank Gothic"/>
                <a:cs typeface="Bank Gothic"/>
              </a:rPr>
              <a:t>         </a:t>
            </a:r>
            <a:r>
              <a:rPr lang="en-US" sz="2400" dirty="0" smtClean="0">
                <a:solidFill>
                  <a:srgbClr val="E46C0A"/>
                </a:solidFill>
                <a:latin typeface="Bank Gothic"/>
                <a:cs typeface="Bank Gothic"/>
              </a:rPr>
              <a:t>M</a:t>
            </a:r>
            <a:r>
              <a:rPr lang="en-US" sz="1400" dirty="0" smtClean="0">
                <a:solidFill>
                  <a:srgbClr val="E46C0A"/>
                </a:solidFill>
                <a:latin typeface="Bank Gothic"/>
                <a:cs typeface="Bank Gothic"/>
              </a:rPr>
              <a:t>ILESTONES</a:t>
            </a:r>
            <a:endParaRPr lang="en-US" sz="1400" dirty="0">
              <a:solidFill>
                <a:srgbClr val="E46C0A"/>
              </a:solidFill>
              <a:latin typeface="Bank Gothic"/>
              <a:cs typeface="Bank Gothic"/>
            </a:endParaRPr>
          </a:p>
        </p:txBody>
      </p:sp>
      <p:graphicFrame>
        <p:nvGraphicFramePr>
          <p:cNvPr id="2" name="Chart 1"/>
          <p:cNvGraphicFramePr/>
          <p:nvPr>
            <p:extLst>
              <p:ext uri="{D42A27DB-BD31-4B8C-83A1-F6EECF244321}">
                <p14:modId xmlns:p14="http://schemas.microsoft.com/office/powerpoint/2010/main" val="2481029475"/>
              </p:ext>
            </p:extLst>
          </p:nvPr>
        </p:nvGraphicFramePr>
        <p:xfrm>
          <a:off x="5856598" y="46533"/>
          <a:ext cx="3287401" cy="22485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802588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dissolv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dissolv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dissolve">
                                      <p:cBhvr>
                                        <p:cTn id="22" dur="500"/>
                                        <p:tgtEl>
                                          <p:spTgt spid="3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dissolve">
                                      <p:cBhvr>
                                        <p:cTn id="27" dur="500"/>
                                        <p:tgtEl>
                                          <p:spTgt spid="2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dissolve">
                                      <p:cBhvr>
                                        <p:cTn id="32" dur="500"/>
                                        <p:tgtEl>
                                          <p:spTgt spid="4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dissolve">
                                      <p:cBhvr>
                                        <p:cTn id="37" dur="500"/>
                                        <p:tgtEl>
                                          <p:spTgt spid="4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5"/>
                                        </p:tgtEl>
                                        <p:attrNameLst>
                                          <p:attrName>style.visibility</p:attrName>
                                        </p:attrNameLst>
                                      </p:cBhvr>
                                      <p:to>
                                        <p:strVal val="visible"/>
                                      </p:to>
                                    </p:set>
                                    <p:animEffect transition="in" filter="dissolve">
                                      <p:cBhvr>
                                        <p:cTn id="42" dur="500"/>
                                        <p:tgtEl>
                                          <p:spTgt spid="4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dissolve">
                                      <p:cBhvr>
                                        <p:cTn id="47" dur="500"/>
                                        <p:tgtEl>
                                          <p:spTgt spid="4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dissolve">
                                      <p:cBhvr>
                                        <p:cTn id="52" dur="500"/>
                                        <p:tgtEl>
                                          <p:spTgt spid="4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dissolve">
                                      <p:cBhvr>
                                        <p:cTn id="57" dur="500"/>
                                        <p:tgtEl>
                                          <p:spTgt spid="48"/>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dissolve">
                                      <p:cBhvr>
                                        <p:cTn id="62" dur="500"/>
                                        <p:tgtEl>
                                          <p:spTgt spid="5"/>
                                        </p:tgtEl>
                                      </p:cBhvr>
                                    </p:animEffect>
                                  </p:childTnLst>
                                </p:cTn>
                              </p:par>
                              <p:par>
                                <p:cTn id="63" presetID="9" presetClass="entr" presetSubtype="0" fill="hold" grpId="1" nodeType="withEffect">
                                  <p:stCondLst>
                                    <p:cond delay="0"/>
                                  </p:stCondLst>
                                  <p:childTnLst>
                                    <p:set>
                                      <p:cBhvr>
                                        <p:cTn id="64" dur="1" fill="hold">
                                          <p:stCondLst>
                                            <p:cond delay="0"/>
                                          </p:stCondLst>
                                        </p:cTn>
                                        <p:tgtEl>
                                          <p:spTgt spid="41"/>
                                        </p:tgtEl>
                                        <p:attrNameLst>
                                          <p:attrName>style.visibility</p:attrName>
                                        </p:attrNameLst>
                                      </p:cBhvr>
                                      <p:to>
                                        <p:strVal val="visible"/>
                                      </p:to>
                                    </p:set>
                                    <p:animEffect transition="in" filter="dissolve">
                                      <p:cBhvr>
                                        <p:cTn id="65" dur="500"/>
                                        <p:tgtEl>
                                          <p:spTgt spid="41"/>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grpId="1" nodeType="clickEffect">
                                  <p:stCondLst>
                                    <p:cond delay="0"/>
                                  </p:stCondLst>
                                  <p:childTnLst>
                                    <p:set>
                                      <p:cBhvr>
                                        <p:cTn id="69" dur="1" fill="hold">
                                          <p:stCondLst>
                                            <p:cond delay="0"/>
                                          </p:stCondLst>
                                        </p:cTn>
                                        <p:tgtEl>
                                          <p:spTgt spid="44"/>
                                        </p:tgtEl>
                                        <p:attrNameLst>
                                          <p:attrName>style.visibility</p:attrName>
                                        </p:attrNameLst>
                                      </p:cBhvr>
                                      <p:to>
                                        <p:strVal val="visible"/>
                                      </p:to>
                                    </p:set>
                                    <p:animEffect transition="in" filter="dissolve">
                                      <p:cBhvr>
                                        <p:cTn id="70" dur="500"/>
                                        <p:tgtEl>
                                          <p:spTgt spid="44"/>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dissolve">
                                      <p:cBhvr>
                                        <p:cTn id="73" dur="500"/>
                                        <p:tgtEl>
                                          <p:spTgt spid="15"/>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1" nodeType="clickEffect">
                                  <p:stCondLst>
                                    <p:cond delay="0"/>
                                  </p:stCondLst>
                                  <p:childTnLst>
                                    <p:set>
                                      <p:cBhvr>
                                        <p:cTn id="77" dur="1" fill="hold">
                                          <p:stCondLst>
                                            <p:cond delay="0"/>
                                          </p:stCondLst>
                                        </p:cTn>
                                        <p:tgtEl>
                                          <p:spTgt spid="45"/>
                                        </p:tgtEl>
                                        <p:attrNameLst>
                                          <p:attrName>style.visibility</p:attrName>
                                        </p:attrNameLst>
                                      </p:cBhvr>
                                      <p:to>
                                        <p:strVal val="visible"/>
                                      </p:to>
                                    </p:set>
                                    <p:animEffect transition="in" filter="dissolve">
                                      <p:cBhvr>
                                        <p:cTn id="78" dur="500"/>
                                        <p:tgtEl>
                                          <p:spTgt spid="45"/>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16"/>
                                        </p:tgtEl>
                                        <p:attrNameLst>
                                          <p:attrName>style.visibility</p:attrName>
                                        </p:attrNameLst>
                                      </p:cBhvr>
                                      <p:to>
                                        <p:strVal val="visible"/>
                                      </p:to>
                                    </p:set>
                                    <p:animEffect transition="in" filter="dissolve">
                                      <p:cBhvr>
                                        <p:cTn id="81" dur="500"/>
                                        <p:tgtEl>
                                          <p:spTgt spid="16"/>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1" nodeType="clickEffect">
                                  <p:stCondLst>
                                    <p:cond delay="0"/>
                                  </p:stCondLst>
                                  <p:childTnLst>
                                    <p:set>
                                      <p:cBhvr>
                                        <p:cTn id="85" dur="1" fill="hold">
                                          <p:stCondLst>
                                            <p:cond delay="0"/>
                                          </p:stCondLst>
                                        </p:cTn>
                                        <p:tgtEl>
                                          <p:spTgt spid="46"/>
                                        </p:tgtEl>
                                        <p:attrNameLst>
                                          <p:attrName>style.visibility</p:attrName>
                                        </p:attrNameLst>
                                      </p:cBhvr>
                                      <p:to>
                                        <p:strVal val="visible"/>
                                      </p:to>
                                    </p:set>
                                    <p:animEffect transition="in" filter="dissolve">
                                      <p:cBhvr>
                                        <p:cTn id="86" dur="500"/>
                                        <p:tgtEl>
                                          <p:spTgt spid="46"/>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dissolve">
                                      <p:cBhvr>
                                        <p:cTn id="89" dur="500"/>
                                        <p:tgtEl>
                                          <p:spTgt spid="17"/>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grpId="1" nodeType="clickEffect">
                                  <p:stCondLst>
                                    <p:cond delay="0"/>
                                  </p:stCondLst>
                                  <p:childTnLst>
                                    <p:set>
                                      <p:cBhvr>
                                        <p:cTn id="93" dur="1" fill="hold">
                                          <p:stCondLst>
                                            <p:cond delay="0"/>
                                          </p:stCondLst>
                                        </p:cTn>
                                        <p:tgtEl>
                                          <p:spTgt spid="47"/>
                                        </p:tgtEl>
                                        <p:attrNameLst>
                                          <p:attrName>style.visibility</p:attrName>
                                        </p:attrNameLst>
                                      </p:cBhvr>
                                      <p:to>
                                        <p:strVal val="visible"/>
                                      </p:to>
                                    </p:set>
                                    <p:animEffect transition="in" filter="dissolve">
                                      <p:cBhvr>
                                        <p:cTn id="94" dur="500"/>
                                        <p:tgtEl>
                                          <p:spTgt spid="47"/>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18"/>
                                        </p:tgtEl>
                                        <p:attrNameLst>
                                          <p:attrName>style.visibility</p:attrName>
                                        </p:attrNameLst>
                                      </p:cBhvr>
                                      <p:to>
                                        <p:strVal val="visible"/>
                                      </p:to>
                                    </p:set>
                                    <p:animEffect transition="in" filter="dissolve">
                                      <p:cBhvr>
                                        <p:cTn id="97" dur="500"/>
                                        <p:tgtEl>
                                          <p:spTgt spid="18"/>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1" nodeType="click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dissolve">
                                      <p:cBhvr>
                                        <p:cTn id="102" dur="500"/>
                                        <p:tgtEl>
                                          <p:spTgt spid="48"/>
                                        </p:tgtEl>
                                      </p:cBhvr>
                                    </p:animEffect>
                                  </p:childTnLst>
                                </p:cTn>
                              </p:par>
                              <p:par>
                                <p:cTn id="103" presetID="9" presetClass="entr" presetSubtype="0" fill="hold" nodeType="withEffect">
                                  <p:stCondLst>
                                    <p:cond delay="0"/>
                                  </p:stCondLst>
                                  <p:childTnLst>
                                    <p:set>
                                      <p:cBhvr>
                                        <p:cTn id="104" dur="1" fill="hold">
                                          <p:stCondLst>
                                            <p:cond delay="0"/>
                                          </p:stCondLst>
                                        </p:cTn>
                                        <p:tgtEl>
                                          <p:spTgt spid="7"/>
                                        </p:tgtEl>
                                        <p:attrNameLst>
                                          <p:attrName>style.visibility</p:attrName>
                                        </p:attrNameLst>
                                      </p:cBhvr>
                                      <p:to>
                                        <p:strVal val="visible"/>
                                      </p:to>
                                    </p:set>
                                    <p:animEffect transition="in" filter="dissolve">
                                      <p:cBhvr>
                                        <p:cTn id="10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6" grpId="0" animBg="1"/>
      <p:bldP spid="17" grpId="0" animBg="1"/>
      <p:bldP spid="18" grpId="0" animBg="1"/>
      <p:bldP spid="20" grpId="0"/>
      <p:bldP spid="19" grpId="0"/>
      <p:bldGraphic spid="29" grpId="0">
        <p:bldAsOne/>
      </p:bldGraphic>
      <p:bldP spid="30" grpId="0"/>
      <p:bldP spid="31" grpId="0"/>
      <p:bldP spid="41" grpId="0"/>
      <p:bldP spid="41" grpId="1"/>
      <p:bldP spid="44" grpId="0"/>
      <p:bldP spid="44" grpId="1"/>
      <p:bldP spid="45" grpId="0"/>
      <p:bldP spid="45" grpId="1"/>
      <p:bldP spid="46" grpId="0"/>
      <p:bldP spid="46" grpId="1"/>
      <p:bldP spid="47" grpId="0"/>
      <p:bldP spid="47" grpId="1"/>
      <p:bldP spid="48" grpId="0"/>
      <p:bldP spid="48"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269</TotalTime>
  <Words>198</Words>
  <Application>Microsoft Macintosh PowerPoint</Application>
  <PresentationFormat>On-screen Show (4:3)</PresentationFormat>
  <Paragraphs>32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Amit Kamat</dc:creator>
  <cp:lastModifiedBy>Amit Kamat</cp:lastModifiedBy>
  <cp:revision>24</cp:revision>
  <dcterms:created xsi:type="dcterms:W3CDTF">2013-03-02T18:36:59Z</dcterms:created>
  <dcterms:modified xsi:type="dcterms:W3CDTF">2013-03-02T23:08:34Z</dcterms:modified>
</cp:coreProperties>
</file>