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2B5F2CF-622D-5440-9795-080955C19B48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152" y="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290921880965"/>
          <c:y val="0.0"/>
          <c:w val="0.791563222901212"/>
          <c:h val="0.973255183872673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Structured Trade Processing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  <a:latin typeface="Bank Gothic Ligh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</c:dLbls>
          <c:cat>
            <c:strRef>
              <c:f>Sheet1!$B$1:$G$1</c:f>
              <c:strCache>
                <c:ptCount val="6"/>
                <c:pt idx="0">
                  <c:v>Complexity</c:v>
                </c:pt>
                <c:pt idx="1">
                  <c:v>$</c:v>
                </c:pt>
                <c:pt idx="2">
                  <c:v> Duration (Months)</c:v>
                </c:pt>
                <c:pt idx="3">
                  <c:v>Developers</c:v>
                </c:pt>
                <c:pt idx="4">
                  <c:v>Stakeholders</c:v>
                </c:pt>
                <c:pt idx="5">
                  <c:v>Sponsors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9.0</c:v>
                </c:pt>
                <c:pt idx="1">
                  <c:v>0.8</c:v>
                </c:pt>
                <c:pt idx="2">
                  <c:v>8.0</c:v>
                </c:pt>
                <c:pt idx="3">
                  <c:v>3.0</c:v>
                </c:pt>
                <c:pt idx="4">
                  <c:v>6.0</c:v>
                </c:pt>
                <c:pt idx="5">
                  <c:v>2.0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"/>
          <c:y val="0.00106382007786987"/>
          <c:w val="1.0"/>
          <c:h val="0.853955829927515"/>
        </c:manualLayout>
      </c:layout>
      <c:line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Structured Trade Processing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solidFill>
                      <a:schemeClr val="bg2"/>
                    </a:solidFill>
                    <a:latin typeface="Bank Gothic Ligh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Initiation</c:v>
                </c:pt>
                <c:pt idx="1">
                  <c:v>Planning</c:v>
                </c:pt>
                <c:pt idx="2">
                  <c:v>Execution</c:v>
                </c:pt>
                <c:pt idx="3">
                  <c:v>Monitor &amp; Control</c:v>
                </c:pt>
                <c:pt idx="4">
                  <c:v>Closing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15.0</c:v>
                </c:pt>
                <c:pt idx="1">
                  <c:v>20.0</c:v>
                </c:pt>
                <c:pt idx="2">
                  <c:v>40.0</c:v>
                </c:pt>
                <c:pt idx="3">
                  <c:v>20.0</c:v>
                </c:pt>
                <c:pt idx="4">
                  <c:v>5.0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20967192"/>
        <c:axId val="1823435000"/>
      </c:lineChart>
      <c:catAx>
        <c:axId val="18209671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2">
                    <a:lumMod val="20000"/>
                    <a:lumOff val="80000"/>
                  </a:schemeClr>
                </a:solidFill>
                <a:latin typeface="Bank Gothic Light"/>
              </a:defRPr>
            </a:pPr>
            <a:endParaRPr lang="en-US"/>
          </a:p>
        </c:txPr>
        <c:crossAx val="1823435000"/>
        <c:crosses val="autoZero"/>
        <c:auto val="1"/>
        <c:lblAlgn val="ctr"/>
        <c:lblOffset val="100"/>
        <c:noMultiLvlLbl val="0"/>
      </c:catAx>
      <c:valAx>
        <c:axId val="18234350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20967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0.01839</cdr:x>
      <cdr:y>0</cdr:y>
    </cdr:from>
    <cdr:to>
      <cdr:x>1</cdr:x>
      <cdr:y>0.23405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4574" y="0"/>
          <a:ext cx="4514214" cy="6411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Bank Gothic"/>
              <a:cs typeface="Bank Gothic"/>
            </a:rPr>
            <a:t>P</a:t>
          </a:r>
          <a:r>
            <a:rPr lang="en-US" sz="1600" dirty="0" smtClean="0">
              <a:solidFill>
                <a:schemeClr val="accent1">
                  <a:lumMod val="40000"/>
                  <a:lumOff val="60000"/>
                </a:schemeClr>
              </a:solidFill>
              <a:latin typeface="Bank Gothic"/>
              <a:cs typeface="Bank Gothic"/>
            </a:rPr>
            <a:t>ercentage</a:t>
          </a:r>
          <a:r>
            <a:rPr lang="en-US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Bank Gothic"/>
              <a:cs typeface="Bank Gothic"/>
            </a:rPr>
            <a:t> e</a:t>
          </a:r>
          <a:r>
            <a:rPr lang="en-US" sz="1600" dirty="0" smtClean="0">
              <a:solidFill>
                <a:schemeClr val="accent1">
                  <a:lumMod val="40000"/>
                  <a:lumOff val="60000"/>
                </a:schemeClr>
              </a:solidFill>
              <a:latin typeface="Bank Gothic"/>
              <a:cs typeface="Bank Gothic"/>
            </a:rPr>
            <a:t>fforts</a:t>
          </a:r>
          <a:r>
            <a:rPr lang="en-US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Bank Gothic"/>
              <a:cs typeface="Bank Gothic"/>
            </a:rPr>
            <a:t> S</a:t>
          </a:r>
          <a:r>
            <a:rPr lang="en-US" sz="1600" dirty="0" smtClean="0">
              <a:solidFill>
                <a:schemeClr val="accent1">
                  <a:lumMod val="40000"/>
                  <a:lumOff val="60000"/>
                </a:schemeClr>
              </a:solidFill>
              <a:latin typeface="Bank Gothic"/>
              <a:cs typeface="Bank Gothic"/>
            </a:rPr>
            <a:t>pent</a:t>
          </a:r>
          <a:endParaRPr lang="en-US" sz="2000" dirty="0">
            <a:solidFill>
              <a:schemeClr val="accent1">
                <a:lumMod val="40000"/>
                <a:lumOff val="60000"/>
              </a:schemeClr>
            </a:solidFill>
            <a:latin typeface="Bank Gothic"/>
            <a:cs typeface="Bank Gothic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5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3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8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9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8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02/03/2013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7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02/03/2013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5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02/03/2013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3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02/03/2013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7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02/03/2013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8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02/03/2013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4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28BF6-7578-6C44-8968-B88FA63BD659}" type="datetimeFigureOut">
              <a:rPr lang="en-US" smtClean="0"/>
              <a:t>02/03/2013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7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446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5030510" y="2934299"/>
            <a:ext cx="357327" cy="363320"/>
          </a:xfrm>
          <a:prstGeom prst="cube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ank Gothic"/>
                <a:cs typeface="Bank Gothic"/>
              </a:rPr>
              <a:t>1</a:t>
            </a:r>
          </a:p>
        </p:txBody>
      </p:sp>
      <p:cxnSp>
        <p:nvCxnSpPr>
          <p:cNvPr id="7" name="Straight Connector 6"/>
          <p:cNvCxnSpPr>
            <a:endCxn id="18" idx="2"/>
          </p:cNvCxnSpPr>
          <p:nvPr/>
        </p:nvCxnSpPr>
        <p:spPr>
          <a:xfrm>
            <a:off x="5387837" y="3057589"/>
            <a:ext cx="3298543" cy="1984239"/>
          </a:xfrm>
          <a:prstGeom prst="curvedConnector3">
            <a:avLst>
              <a:gd name="adj1" fmla="val 50000"/>
            </a:avLst>
          </a:prstGeom>
          <a:solidFill>
            <a:schemeClr val="accent1">
              <a:lumMod val="40000"/>
              <a:lumOff val="60000"/>
              <a:alpha val="0"/>
            </a:scheme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be 14"/>
          <p:cNvSpPr/>
          <p:nvPr/>
        </p:nvSpPr>
        <p:spPr>
          <a:xfrm>
            <a:off x="6287904" y="3137342"/>
            <a:ext cx="357327" cy="363320"/>
          </a:xfrm>
          <a:prstGeom prst="cube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" name="Cube 15"/>
          <p:cNvSpPr/>
          <p:nvPr/>
        </p:nvSpPr>
        <p:spPr>
          <a:xfrm>
            <a:off x="6834172" y="4001137"/>
            <a:ext cx="357327" cy="363320"/>
          </a:xfrm>
          <a:prstGeom prst="cube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Cube 16"/>
          <p:cNvSpPr/>
          <p:nvPr/>
        </p:nvSpPr>
        <p:spPr>
          <a:xfrm>
            <a:off x="7593594" y="4633842"/>
            <a:ext cx="357327" cy="363320"/>
          </a:xfrm>
          <a:prstGeom prst="cube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" name="Cube 17"/>
          <p:cNvSpPr/>
          <p:nvPr/>
        </p:nvSpPr>
        <p:spPr>
          <a:xfrm>
            <a:off x="8686380" y="4815502"/>
            <a:ext cx="357327" cy="363320"/>
          </a:xfrm>
          <a:prstGeom prst="cube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1523878521"/>
              </p:ext>
            </p:extLst>
          </p:nvPr>
        </p:nvGraphicFramePr>
        <p:xfrm>
          <a:off x="5953760" y="86303"/>
          <a:ext cx="3089946" cy="2555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60287" y="584776"/>
            <a:ext cx="56963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Bank Gothic"/>
                <a:cs typeface="Bank Gothic"/>
              </a:rPr>
              <a:t>A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Bank Gothic"/>
                <a:cs typeface="Bank Gothic"/>
              </a:rPr>
              <a:t>project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Bank Gothic"/>
                <a:cs typeface="Bank Gothic"/>
              </a:rPr>
              <a:t>to standardize and streamline end-to-end processing of structured and exotic/hybrid trades.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Bank Gothic"/>
                <a:cs typeface="Bank Gothic"/>
              </a:rPr>
              <a:t>Complexity involved business process change and building framework to simplify STP, patch control gaps &amp; adhere to regulatory Reporting requirements.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Bank Gothic"/>
              <a:cs typeface="Bank Gothic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" y="0"/>
            <a:ext cx="73731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nk Gothic"/>
                <a:cs typeface="Bank Gothic"/>
              </a:rPr>
              <a:t>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nk Gothic"/>
                <a:cs typeface="Bank Gothic"/>
              </a:rPr>
              <a:t>TRUCTURED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nk Gothic"/>
                <a:cs typeface="Bank Gothic"/>
              </a:rPr>
              <a:t> 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nk Gothic"/>
                <a:cs typeface="Bank Gothic"/>
              </a:rPr>
              <a:t>RADE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nk Gothic"/>
                <a:cs typeface="Bank Gothic"/>
              </a:rPr>
              <a:t> P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nk Gothic"/>
                <a:cs typeface="Bank Gothic"/>
              </a:rPr>
              <a:t>ROCESSING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Bank Gothic"/>
              <a:cs typeface="Bank Gothic"/>
            </a:endParaRPr>
          </a:p>
        </p:txBody>
      </p:sp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3471922579"/>
              </p:ext>
            </p:extLst>
          </p:nvPr>
        </p:nvGraphicFramePr>
        <p:xfrm>
          <a:off x="14459" y="4206240"/>
          <a:ext cx="5145117" cy="2536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60287" y="2467791"/>
            <a:ext cx="39571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ank Gothic"/>
                <a:ea typeface="American Typewriter"/>
                <a:cs typeface="Bank Gothic"/>
              </a:rPr>
              <a:t>O</a:t>
            </a:r>
            <a:r>
              <a:rPr lang="en-US" sz="1600" b="0" i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ank Gothic"/>
                <a:ea typeface="American Typewriter"/>
                <a:cs typeface="Bank Gothic"/>
              </a:rPr>
              <a:t>BJECTIVE</a:t>
            </a:r>
          </a:p>
          <a:p>
            <a:r>
              <a:rPr lang="en-US" sz="1200" b="0" i="0" dirty="0" smtClean="0">
                <a:solidFill>
                  <a:srgbClr val="376092"/>
                </a:solidFill>
                <a:latin typeface="Bank Gothic"/>
                <a:ea typeface="American Typewriter"/>
                <a:cs typeface="Bank Gothic"/>
              </a:rPr>
              <a:t>•Resolve processing errors</a:t>
            </a:r>
          </a:p>
          <a:p>
            <a:r>
              <a:rPr lang="en-US" sz="1200" b="0" i="0" dirty="0" smtClean="0">
                <a:solidFill>
                  <a:srgbClr val="376092"/>
                </a:solidFill>
                <a:latin typeface="Bank Gothic"/>
                <a:ea typeface="American Typewriter"/>
                <a:cs typeface="Bank Gothic"/>
              </a:rPr>
              <a:t>•Implement streamlined  strategic solution</a:t>
            </a:r>
          </a:p>
          <a:p>
            <a:r>
              <a:rPr lang="en-US" sz="1200" b="0" i="0" dirty="0" smtClean="0">
                <a:solidFill>
                  <a:srgbClr val="376092"/>
                </a:solidFill>
                <a:latin typeface="Bank Gothic"/>
                <a:ea typeface="American Typewriter"/>
                <a:cs typeface="Bank Gothic"/>
              </a:rPr>
              <a:t>•Resolve control and compliance issues</a:t>
            </a:r>
          </a:p>
          <a:p>
            <a:r>
              <a:rPr lang="en-US" sz="1200" b="0" i="0" dirty="0" smtClean="0">
                <a:solidFill>
                  <a:srgbClr val="376092"/>
                </a:solidFill>
                <a:latin typeface="Bank Gothic"/>
                <a:ea typeface="American Typewriter"/>
                <a:cs typeface="Bank Gothic"/>
              </a:rPr>
              <a:t>•Regulatory requirements</a:t>
            </a:r>
          </a:p>
          <a:p>
            <a:r>
              <a:rPr lang="en-US" sz="1200" b="0" i="0" dirty="0" smtClean="0">
                <a:solidFill>
                  <a:srgbClr val="376092"/>
                </a:solidFill>
                <a:latin typeface="Bank Gothic"/>
                <a:ea typeface="American Typewriter"/>
                <a:cs typeface="Bank Gothic"/>
              </a:rPr>
              <a:t>•Reduce manual labor</a:t>
            </a:r>
            <a:endParaRPr lang="en-US" sz="1200" dirty="0">
              <a:solidFill>
                <a:srgbClr val="376092"/>
              </a:solidFill>
              <a:latin typeface="Bank Gothic"/>
              <a:cs typeface="Bank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59577" y="5358218"/>
            <a:ext cx="38841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ank Gothic"/>
                <a:ea typeface="American Typewriter"/>
                <a:cs typeface="Bank Gothic"/>
              </a:rPr>
              <a:t>O</a:t>
            </a:r>
            <a:r>
              <a:rPr lang="en-US" sz="1600" b="0" i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ank Gothic"/>
                <a:ea typeface="American Typewriter"/>
                <a:cs typeface="Bank Gothic"/>
              </a:rPr>
              <a:t>UTCOME</a:t>
            </a:r>
          </a:p>
          <a:p>
            <a:r>
              <a:rPr lang="en-US" sz="1200" i="0" dirty="0" smtClean="0">
                <a:solidFill>
                  <a:srgbClr val="376092"/>
                </a:solidFill>
                <a:latin typeface="Bank Gothic"/>
                <a:ea typeface="Arial"/>
                <a:cs typeface="Bank Gothic"/>
              </a:rPr>
              <a:t>•</a:t>
            </a:r>
            <a:r>
              <a:rPr lang="en-US" sz="1200" i="0" dirty="0" smtClean="0">
                <a:solidFill>
                  <a:srgbClr val="376092"/>
                </a:solidFill>
                <a:latin typeface="Bank Gothic"/>
                <a:ea typeface="American Typewriter"/>
                <a:cs typeface="Bank Gothic"/>
              </a:rPr>
              <a:t>Saved 2 FTE per week </a:t>
            </a:r>
          </a:p>
          <a:p>
            <a:r>
              <a:rPr lang="en-US" sz="1200" i="0" dirty="0" smtClean="0">
                <a:solidFill>
                  <a:srgbClr val="376092"/>
                </a:solidFill>
                <a:latin typeface="Bank Gothic"/>
                <a:ea typeface="American Typewriter"/>
                <a:cs typeface="Bank Gothic"/>
              </a:rPr>
              <a:t>•25% reduction in revenue reconciliation errors</a:t>
            </a:r>
          </a:p>
          <a:p>
            <a:r>
              <a:rPr lang="en-US" sz="1200" i="0" dirty="0" smtClean="0">
                <a:solidFill>
                  <a:srgbClr val="376092"/>
                </a:solidFill>
                <a:latin typeface="Bank Gothic"/>
                <a:ea typeface="American Typewriter"/>
                <a:cs typeface="Bank Gothic"/>
              </a:rPr>
              <a:t>•Regulatory requirements achieved</a:t>
            </a:r>
          </a:p>
          <a:p>
            <a:r>
              <a:rPr lang="en-US" sz="1200" i="0" dirty="0" smtClean="0">
                <a:solidFill>
                  <a:srgbClr val="376092"/>
                </a:solidFill>
                <a:latin typeface="Bank Gothic"/>
                <a:ea typeface="American Typewriter"/>
                <a:cs typeface="Bank Gothic"/>
              </a:rPr>
              <a:t>•10% technology cost reduction</a:t>
            </a:r>
            <a:r>
              <a:rPr lang="en-US" sz="1200" i="0" dirty="0" smtClean="0">
                <a:solidFill>
                  <a:schemeClr val="tx2">
                    <a:lumMod val="75000"/>
                  </a:schemeClr>
                </a:solidFill>
                <a:latin typeface="Bank Gothic"/>
                <a:ea typeface="American Typewriter"/>
                <a:cs typeface="Bank Gothic"/>
              </a:rPr>
              <a:t> </a:t>
            </a:r>
            <a:endParaRPr lang="en-US" sz="1200" dirty="0">
              <a:solidFill>
                <a:schemeClr val="tx2">
                  <a:lumMod val="75000"/>
                </a:schemeClr>
              </a:solidFill>
              <a:latin typeface="Bank Gothic"/>
              <a:cs typeface="Bank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19939" y="3297619"/>
            <a:ext cx="18792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ank Gothic"/>
                <a:cs typeface="Bank Gothic"/>
              </a:rPr>
              <a:t>Business Process Change Identified</a:t>
            </a:r>
            <a:endParaRPr lang="en-US" sz="1100" dirty="0">
              <a:solidFill>
                <a:schemeClr val="tx2">
                  <a:lumMod val="20000"/>
                  <a:lumOff val="80000"/>
                </a:schemeClr>
              </a:solidFill>
              <a:latin typeface="Bank Gothic"/>
              <a:cs typeface="Bank Gothic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03032" y="2566210"/>
            <a:ext cx="16863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ank Gothic"/>
                <a:cs typeface="Bank Gothic"/>
              </a:rPr>
              <a:t>Single Processing Framework created</a:t>
            </a:r>
            <a:endParaRPr lang="en-US" sz="1100" dirty="0">
              <a:solidFill>
                <a:schemeClr val="tx2">
                  <a:lumMod val="20000"/>
                  <a:lumOff val="80000"/>
                </a:schemeClr>
              </a:solidFill>
              <a:latin typeface="Bank Gothic"/>
              <a:cs typeface="Bank Gothic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90955" y="3577272"/>
            <a:ext cx="16863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ank Gothic"/>
                <a:cs typeface="Bank Gothic"/>
              </a:rPr>
              <a:t>BPM Implemented Successfully</a:t>
            </a:r>
            <a:endParaRPr lang="en-US" sz="1100" dirty="0">
              <a:solidFill>
                <a:schemeClr val="tx2">
                  <a:lumMod val="20000"/>
                  <a:lumOff val="80000"/>
                </a:schemeClr>
              </a:solidFill>
              <a:latin typeface="Bank Gothic"/>
              <a:cs typeface="Bank Gothic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11595" y="4826384"/>
            <a:ext cx="16863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ank Gothic"/>
                <a:cs typeface="Bank Gothic"/>
              </a:rPr>
              <a:t>End To END testing Complete</a:t>
            </a:r>
            <a:endParaRPr lang="en-US" sz="1100" dirty="0">
              <a:solidFill>
                <a:schemeClr val="tx2">
                  <a:lumMod val="20000"/>
                  <a:lumOff val="80000"/>
                </a:schemeClr>
              </a:solidFill>
              <a:latin typeface="Bank Gothic"/>
              <a:cs typeface="Bank Gothic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12697" y="4201897"/>
            <a:ext cx="8457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ank Gothic"/>
                <a:cs typeface="Bank Gothic"/>
              </a:rPr>
              <a:t>Product signed off</a:t>
            </a:r>
            <a:endParaRPr lang="en-US" sz="1100" dirty="0">
              <a:solidFill>
                <a:schemeClr val="tx2">
                  <a:lumMod val="20000"/>
                  <a:lumOff val="80000"/>
                </a:schemeClr>
              </a:solidFill>
              <a:latin typeface="Bank Gothic"/>
              <a:cs typeface="Bank Gothic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81134" y="2335377"/>
            <a:ext cx="2418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nk Gothic"/>
                <a:cs typeface="Bank Gothic"/>
              </a:rPr>
              <a:t>        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nk Gothic"/>
                <a:cs typeface="Bank Gothic"/>
              </a:rPr>
              <a:t>M</a:t>
            </a:r>
            <a:r>
              <a:rPr lang="en-US" sz="1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nk Gothic"/>
                <a:cs typeface="Bank Gothic"/>
              </a:rPr>
              <a:t>ILESTONES</a:t>
            </a:r>
            <a:endParaRPr lang="en-US" sz="1400" dirty="0">
              <a:solidFill>
                <a:schemeClr val="accent1">
                  <a:lumMod val="20000"/>
                  <a:lumOff val="80000"/>
                </a:schemeClr>
              </a:solidFill>
              <a:latin typeface="Bank Gothic"/>
              <a:cs typeface="Bank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80258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 animBg="1"/>
      <p:bldP spid="17" grpId="0" animBg="1"/>
      <p:bldP spid="18" grpId="0" animBg="1"/>
      <p:bldGraphic spid="28" grpId="0">
        <p:bldAsOne/>
      </p:bldGraphic>
      <p:bldP spid="20" grpId="0"/>
      <p:bldP spid="19" grpId="0"/>
      <p:bldGraphic spid="29" grpId="0">
        <p:bldAsOne/>
      </p:bldGraphic>
      <p:bldP spid="30" grpId="0"/>
      <p:bldP spid="31" grpId="0"/>
      <p:bldP spid="41" grpId="0"/>
      <p:bldP spid="41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122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Amit Kamat</dc:creator>
  <cp:lastModifiedBy>Amit Kamat</cp:lastModifiedBy>
  <cp:revision>18</cp:revision>
  <dcterms:created xsi:type="dcterms:W3CDTF">2013-03-02T18:36:59Z</dcterms:created>
  <dcterms:modified xsi:type="dcterms:W3CDTF">2013-03-02T22:10:53Z</dcterms:modified>
</cp:coreProperties>
</file>