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32B5F2CF-622D-5440-9795-080955C19B48}">
          <p14:sldIdLst>
            <p14:sldId id="25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25" d="100"/>
          <a:sy n="125" d="100"/>
        </p:scale>
        <p:origin x="-1152" y="7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Relationship Id="rId2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9"/>
    </mc:Choice>
    <mc:Fallback>
      <c:style val="19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290921880965"/>
          <c:y val="0.0"/>
          <c:w val="0.791563222901212"/>
          <c:h val="0.973255183872673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Structured Trade Processing</c:v>
                </c:pt>
              </c:strCache>
            </c:strRef>
          </c:tx>
          <c:dLbls>
            <c:txPr>
              <a:bodyPr/>
              <a:lstStyle/>
              <a:p>
                <a:pPr>
                  <a:defRPr sz="900">
                    <a:solidFill>
                      <a:schemeClr val="bg1"/>
                    </a:solidFill>
                    <a:latin typeface="Bank Gothic Light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0"/>
          </c:dLbls>
          <c:cat>
            <c:strRef>
              <c:f>Sheet1!$B$1:$G$1</c:f>
              <c:strCache>
                <c:ptCount val="6"/>
                <c:pt idx="0">
                  <c:v>Complexity</c:v>
                </c:pt>
                <c:pt idx="1">
                  <c:v>$</c:v>
                </c:pt>
                <c:pt idx="2">
                  <c:v> Duration (Months)</c:v>
                </c:pt>
                <c:pt idx="3">
                  <c:v>Developers</c:v>
                </c:pt>
                <c:pt idx="4">
                  <c:v>Stakeholders</c:v>
                </c:pt>
                <c:pt idx="5">
                  <c:v>Sponsors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9.0</c:v>
                </c:pt>
                <c:pt idx="1">
                  <c:v>0.8</c:v>
                </c:pt>
                <c:pt idx="2">
                  <c:v>8.0</c:v>
                </c:pt>
                <c:pt idx="3">
                  <c:v>3.0</c:v>
                </c:pt>
                <c:pt idx="4">
                  <c:v>6.0</c:v>
                </c:pt>
                <c:pt idx="5">
                  <c:v>2.0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0"/>
        </c:dLbls>
        <c:firstSliceAng val="0"/>
      </c:pieChart>
      <c:spPr>
        <a:noFill/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"/>
          <c:y val="0.00106382007786987"/>
          <c:w val="1.0"/>
          <c:h val="0.853955829927515"/>
        </c:manualLayout>
      </c:layout>
      <c:lineChart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Structured Trade Processing</c:v>
                </c:pt>
              </c:strCache>
            </c:strRef>
          </c:tx>
          <c:dLbls>
            <c:txPr>
              <a:bodyPr/>
              <a:lstStyle/>
              <a:p>
                <a:pPr>
                  <a:defRPr sz="900">
                    <a:solidFill>
                      <a:schemeClr val="bg2"/>
                    </a:solidFill>
                    <a:latin typeface="Bank Gothic Light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Initiation</c:v>
                </c:pt>
                <c:pt idx="1">
                  <c:v>Planning</c:v>
                </c:pt>
                <c:pt idx="2">
                  <c:v>Execution</c:v>
                </c:pt>
                <c:pt idx="3">
                  <c:v>Monitor &amp; Control</c:v>
                </c:pt>
                <c:pt idx="4">
                  <c:v>Closing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15.0</c:v>
                </c:pt>
                <c:pt idx="1">
                  <c:v>20.0</c:v>
                </c:pt>
                <c:pt idx="2">
                  <c:v>40.0</c:v>
                </c:pt>
                <c:pt idx="3">
                  <c:v>20.0</c:v>
                </c:pt>
                <c:pt idx="4">
                  <c:v>5.0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20967192"/>
        <c:axId val="1823435000"/>
      </c:lineChart>
      <c:catAx>
        <c:axId val="182096719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000">
                <a:solidFill>
                  <a:schemeClr val="tx2">
                    <a:lumMod val="20000"/>
                    <a:lumOff val="80000"/>
                  </a:schemeClr>
                </a:solidFill>
                <a:latin typeface="Bank Gothic Light"/>
              </a:defRPr>
            </a:pPr>
            <a:endParaRPr lang="en-US"/>
          </a:p>
        </c:txPr>
        <c:crossAx val="1823435000"/>
        <c:crosses val="autoZero"/>
        <c:auto val="1"/>
        <c:lblAlgn val="ctr"/>
        <c:lblOffset val="100"/>
        <c:noMultiLvlLbl val="0"/>
      </c:catAx>
      <c:valAx>
        <c:axId val="182343500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209671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0.01839</cdr:x>
      <cdr:y>0</cdr:y>
    </cdr:from>
    <cdr:to>
      <cdr:x>1</cdr:x>
      <cdr:y>0.23405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4574" y="0"/>
          <a:ext cx="4514214" cy="6411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000" dirty="0" smtClean="0">
              <a:solidFill>
                <a:schemeClr val="accent1">
                  <a:lumMod val="40000"/>
                  <a:lumOff val="60000"/>
                </a:schemeClr>
              </a:solidFill>
              <a:latin typeface="Bank Gothic"/>
              <a:cs typeface="Bank Gothic"/>
            </a:rPr>
            <a:t>P</a:t>
          </a:r>
          <a:r>
            <a:rPr lang="en-US" sz="1600" dirty="0" smtClean="0">
              <a:solidFill>
                <a:schemeClr val="accent1">
                  <a:lumMod val="40000"/>
                  <a:lumOff val="60000"/>
                </a:schemeClr>
              </a:solidFill>
              <a:latin typeface="Bank Gothic"/>
              <a:cs typeface="Bank Gothic"/>
            </a:rPr>
            <a:t>ercentage</a:t>
          </a:r>
          <a:r>
            <a:rPr lang="en-US" sz="2000" dirty="0" smtClean="0">
              <a:solidFill>
                <a:schemeClr val="accent1">
                  <a:lumMod val="40000"/>
                  <a:lumOff val="60000"/>
                </a:schemeClr>
              </a:solidFill>
              <a:latin typeface="Bank Gothic"/>
              <a:cs typeface="Bank Gothic"/>
            </a:rPr>
            <a:t> e</a:t>
          </a:r>
          <a:r>
            <a:rPr lang="en-US" sz="1600" dirty="0" smtClean="0">
              <a:solidFill>
                <a:schemeClr val="accent1">
                  <a:lumMod val="40000"/>
                  <a:lumOff val="60000"/>
                </a:schemeClr>
              </a:solidFill>
              <a:latin typeface="Bank Gothic"/>
              <a:cs typeface="Bank Gothic"/>
            </a:rPr>
            <a:t>fforts</a:t>
          </a:r>
          <a:r>
            <a:rPr lang="en-US" sz="2000" dirty="0" smtClean="0">
              <a:solidFill>
                <a:schemeClr val="accent1">
                  <a:lumMod val="40000"/>
                  <a:lumOff val="60000"/>
                </a:schemeClr>
              </a:solidFill>
              <a:latin typeface="Bank Gothic"/>
              <a:cs typeface="Bank Gothic"/>
            </a:rPr>
            <a:t> S</a:t>
          </a:r>
          <a:r>
            <a:rPr lang="en-US" sz="1600" dirty="0" smtClean="0">
              <a:solidFill>
                <a:schemeClr val="accent1">
                  <a:lumMod val="40000"/>
                  <a:lumOff val="60000"/>
                </a:schemeClr>
              </a:solidFill>
              <a:latin typeface="Bank Gothic"/>
              <a:cs typeface="Bank Gothic"/>
            </a:rPr>
            <a:t>pent</a:t>
          </a:r>
          <a:endParaRPr lang="en-US" sz="2000" dirty="0">
            <a:solidFill>
              <a:schemeClr val="accent1">
                <a:lumMod val="40000"/>
                <a:lumOff val="60000"/>
              </a:schemeClr>
            </a:solidFill>
            <a:latin typeface="Bank Gothic"/>
            <a:cs typeface="Bank Gothic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28BF6-7578-6C44-8968-B88FA63BD659}" type="datetimeFigureOut">
              <a:rPr lang="en-US" smtClean="0"/>
              <a:t>02/03/2013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D234-27FA-DD43-A29B-B6A9B2BEA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951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28BF6-7578-6C44-8968-B88FA63BD659}" type="datetimeFigureOut">
              <a:rPr lang="en-US" smtClean="0"/>
              <a:t>02/03/2013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D234-27FA-DD43-A29B-B6A9B2BEA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432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28BF6-7578-6C44-8968-B88FA63BD659}" type="datetimeFigureOut">
              <a:rPr lang="en-US" smtClean="0"/>
              <a:t>02/03/2013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D234-27FA-DD43-A29B-B6A9B2BEA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283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28BF6-7578-6C44-8968-B88FA63BD659}" type="datetimeFigureOut">
              <a:rPr lang="en-US" smtClean="0"/>
              <a:t>02/03/2013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D234-27FA-DD43-A29B-B6A9B2BEA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298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28BF6-7578-6C44-8968-B88FA63BD659}" type="datetimeFigureOut">
              <a:rPr lang="en-US" smtClean="0"/>
              <a:t>02/03/2013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D234-27FA-DD43-A29B-B6A9B2BEA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687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28BF6-7578-6C44-8968-B88FA63BD659}" type="datetimeFigureOut">
              <a:rPr lang="en-US" smtClean="0"/>
              <a:t>02/03/2013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D234-27FA-DD43-A29B-B6A9B2BEA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771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28BF6-7578-6C44-8968-B88FA63BD659}" type="datetimeFigureOut">
              <a:rPr lang="en-US" smtClean="0"/>
              <a:t>02/03/2013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D234-27FA-DD43-A29B-B6A9B2BEA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059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28BF6-7578-6C44-8968-B88FA63BD659}" type="datetimeFigureOut">
              <a:rPr lang="en-US" smtClean="0"/>
              <a:t>02/03/2013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D234-27FA-DD43-A29B-B6A9B2BEA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737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28BF6-7578-6C44-8968-B88FA63BD659}" type="datetimeFigureOut">
              <a:rPr lang="en-US" smtClean="0"/>
              <a:t>02/03/2013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D234-27FA-DD43-A29B-B6A9B2BEA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070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28BF6-7578-6C44-8968-B88FA63BD659}" type="datetimeFigureOut">
              <a:rPr lang="en-US" smtClean="0"/>
              <a:t>02/03/2013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D234-27FA-DD43-A29B-B6A9B2BEA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86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28BF6-7578-6C44-8968-B88FA63BD659}" type="datetimeFigureOut">
              <a:rPr lang="en-US" smtClean="0"/>
              <a:t>02/03/2013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D234-27FA-DD43-A29B-B6A9B2BEA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647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28BF6-7578-6C44-8968-B88FA63BD659}" type="datetimeFigureOut">
              <a:rPr lang="en-US" smtClean="0"/>
              <a:t>02/03/2013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4D234-27FA-DD43-A29B-B6A9B2BEA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571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14460" y="0"/>
            <a:ext cx="9144000" cy="685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be 4"/>
          <p:cNvSpPr/>
          <p:nvPr/>
        </p:nvSpPr>
        <p:spPr>
          <a:xfrm>
            <a:off x="5030510" y="2934299"/>
            <a:ext cx="357327" cy="363320"/>
          </a:xfrm>
          <a:prstGeom prst="cube">
            <a:avLst/>
          </a:prstGeom>
          <a:solidFill>
            <a:schemeClr val="accent1">
              <a:lumMod val="40000"/>
              <a:lumOff val="60000"/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Bank Gothic"/>
                <a:cs typeface="Bank Gothic"/>
              </a:rPr>
              <a:t>1</a:t>
            </a:r>
          </a:p>
        </p:txBody>
      </p:sp>
      <p:cxnSp>
        <p:nvCxnSpPr>
          <p:cNvPr id="7" name="Straight Connector 6"/>
          <p:cNvCxnSpPr>
            <a:endCxn id="18" idx="2"/>
          </p:cNvCxnSpPr>
          <p:nvPr/>
        </p:nvCxnSpPr>
        <p:spPr>
          <a:xfrm>
            <a:off x="5387837" y="3057589"/>
            <a:ext cx="3298543" cy="1984239"/>
          </a:xfrm>
          <a:prstGeom prst="curvedConnector3">
            <a:avLst>
              <a:gd name="adj1" fmla="val 50000"/>
            </a:avLst>
          </a:prstGeom>
          <a:solidFill>
            <a:schemeClr val="accent1">
              <a:lumMod val="40000"/>
              <a:lumOff val="60000"/>
              <a:alpha val="0"/>
            </a:schemeClr>
          </a:solidFill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Cube 14"/>
          <p:cNvSpPr/>
          <p:nvPr/>
        </p:nvSpPr>
        <p:spPr>
          <a:xfrm>
            <a:off x="6287904" y="3137342"/>
            <a:ext cx="357327" cy="363320"/>
          </a:xfrm>
          <a:prstGeom prst="cube">
            <a:avLst/>
          </a:prstGeom>
          <a:solidFill>
            <a:schemeClr val="accent1">
              <a:lumMod val="40000"/>
              <a:lumOff val="60000"/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6" name="Cube 15"/>
          <p:cNvSpPr/>
          <p:nvPr/>
        </p:nvSpPr>
        <p:spPr>
          <a:xfrm>
            <a:off x="6834172" y="4001137"/>
            <a:ext cx="357327" cy="363320"/>
          </a:xfrm>
          <a:prstGeom prst="cube">
            <a:avLst/>
          </a:prstGeom>
          <a:solidFill>
            <a:schemeClr val="accent1">
              <a:lumMod val="40000"/>
              <a:lumOff val="60000"/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7" name="Cube 16"/>
          <p:cNvSpPr/>
          <p:nvPr/>
        </p:nvSpPr>
        <p:spPr>
          <a:xfrm>
            <a:off x="7593594" y="4633842"/>
            <a:ext cx="357327" cy="363320"/>
          </a:xfrm>
          <a:prstGeom prst="cube">
            <a:avLst/>
          </a:prstGeom>
          <a:solidFill>
            <a:schemeClr val="accent1">
              <a:lumMod val="40000"/>
              <a:lumOff val="60000"/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8" name="Cube 17"/>
          <p:cNvSpPr/>
          <p:nvPr/>
        </p:nvSpPr>
        <p:spPr>
          <a:xfrm>
            <a:off x="8686380" y="4815502"/>
            <a:ext cx="357327" cy="363320"/>
          </a:xfrm>
          <a:prstGeom prst="cube">
            <a:avLst/>
          </a:prstGeom>
          <a:solidFill>
            <a:schemeClr val="accent1">
              <a:lumMod val="40000"/>
              <a:lumOff val="60000"/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graphicFrame>
        <p:nvGraphicFramePr>
          <p:cNvPr id="28" name="Chart 27"/>
          <p:cNvGraphicFramePr/>
          <p:nvPr>
            <p:extLst>
              <p:ext uri="{D42A27DB-BD31-4B8C-83A1-F6EECF244321}">
                <p14:modId xmlns:p14="http://schemas.microsoft.com/office/powerpoint/2010/main" val="1523878521"/>
              </p:ext>
            </p:extLst>
          </p:nvPr>
        </p:nvGraphicFramePr>
        <p:xfrm>
          <a:off x="5953760" y="86303"/>
          <a:ext cx="3089946" cy="2555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60287" y="584776"/>
            <a:ext cx="569631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Bank Gothic"/>
                <a:cs typeface="Bank Gothic"/>
              </a:rPr>
              <a:t>A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Bank Gothic"/>
                <a:cs typeface="Bank Gothic"/>
              </a:rPr>
              <a:t>project 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Bank Gothic"/>
                <a:cs typeface="Bank Gothic"/>
              </a:rPr>
              <a:t>to standardize and streamline end-to-end processing of structured and exotic/hybrid trades. 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  <a:latin typeface="Bank Gothic"/>
                <a:cs typeface="Bank Gothic"/>
              </a:rPr>
              <a:t>Complexity involved business process change and building framework to simplify STP, patch control gaps &amp; adhere to regulatory Reporting requirements.</a:t>
            </a:r>
            <a:endParaRPr lang="en-US" sz="1400" dirty="0">
              <a:solidFill>
                <a:schemeClr val="accent1">
                  <a:lumMod val="75000"/>
                </a:schemeClr>
              </a:solidFill>
              <a:latin typeface="Bank Gothic"/>
              <a:cs typeface="Bank Gothic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-1" y="0"/>
            <a:ext cx="737315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Bank Gothic"/>
                <a:cs typeface="Bank Gothic"/>
              </a:rPr>
              <a:t>S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Bank Gothic"/>
                <a:cs typeface="Bank Gothic"/>
              </a:rPr>
              <a:t>TRUCTURED</a:t>
            </a:r>
            <a:r>
              <a:rPr lang="en-US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Bank Gothic"/>
                <a:cs typeface="Bank Gothic"/>
              </a:rPr>
              <a:t> T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Bank Gothic"/>
                <a:cs typeface="Bank Gothic"/>
              </a:rPr>
              <a:t>RADE</a:t>
            </a:r>
            <a:r>
              <a:rPr lang="en-US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Bank Gothic"/>
                <a:cs typeface="Bank Gothic"/>
              </a:rPr>
              <a:t> P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Bank Gothic"/>
                <a:cs typeface="Bank Gothic"/>
              </a:rPr>
              <a:t>ROCESSING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Bank Gothic"/>
              <a:cs typeface="Bank Gothic"/>
            </a:endParaRPr>
          </a:p>
        </p:txBody>
      </p:sp>
      <p:graphicFrame>
        <p:nvGraphicFramePr>
          <p:cNvPr id="29" name="Chart 28"/>
          <p:cNvGraphicFramePr/>
          <p:nvPr>
            <p:extLst>
              <p:ext uri="{D42A27DB-BD31-4B8C-83A1-F6EECF244321}">
                <p14:modId xmlns:p14="http://schemas.microsoft.com/office/powerpoint/2010/main" val="3471922579"/>
              </p:ext>
            </p:extLst>
          </p:nvPr>
        </p:nvGraphicFramePr>
        <p:xfrm>
          <a:off x="14459" y="4206240"/>
          <a:ext cx="5145117" cy="25369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160287" y="2467791"/>
            <a:ext cx="39571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Bank Gothic"/>
                <a:ea typeface="American Typewriter"/>
                <a:cs typeface="Bank Gothic"/>
              </a:rPr>
              <a:t>O</a:t>
            </a:r>
            <a:r>
              <a:rPr lang="en-US" sz="1600" b="0" i="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Bank Gothic"/>
                <a:ea typeface="American Typewriter"/>
                <a:cs typeface="Bank Gothic"/>
              </a:rPr>
              <a:t>BJECTIVE</a:t>
            </a:r>
          </a:p>
          <a:p>
            <a:r>
              <a:rPr lang="en-US" sz="1200" b="0" i="0" dirty="0" smtClean="0">
                <a:solidFill>
                  <a:srgbClr val="376092"/>
                </a:solidFill>
                <a:latin typeface="Bank Gothic"/>
                <a:ea typeface="American Typewriter"/>
                <a:cs typeface="Bank Gothic"/>
              </a:rPr>
              <a:t>•Resolve processing errors</a:t>
            </a:r>
          </a:p>
          <a:p>
            <a:r>
              <a:rPr lang="en-US" sz="1200" b="0" i="0" dirty="0" smtClean="0">
                <a:solidFill>
                  <a:srgbClr val="376092"/>
                </a:solidFill>
                <a:latin typeface="Bank Gothic"/>
                <a:ea typeface="American Typewriter"/>
                <a:cs typeface="Bank Gothic"/>
              </a:rPr>
              <a:t>•Implement streamlined  strategic solution</a:t>
            </a:r>
          </a:p>
          <a:p>
            <a:r>
              <a:rPr lang="en-US" sz="1200" b="0" i="0" dirty="0" smtClean="0">
                <a:solidFill>
                  <a:srgbClr val="376092"/>
                </a:solidFill>
                <a:latin typeface="Bank Gothic"/>
                <a:ea typeface="American Typewriter"/>
                <a:cs typeface="Bank Gothic"/>
              </a:rPr>
              <a:t>•Resolve control and compliance issues</a:t>
            </a:r>
          </a:p>
          <a:p>
            <a:r>
              <a:rPr lang="en-US" sz="1200" b="0" i="0" dirty="0" smtClean="0">
                <a:solidFill>
                  <a:srgbClr val="376092"/>
                </a:solidFill>
                <a:latin typeface="Bank Gothic"/>
                <a:ea typeface="American Typewriter"/>
                <a:cs typeface="Bank Gothic"/>
              </a:rPr>
              <a:t>•Regulatory requirements</a:t>
            </a:r>
          </a:p>
          <a:p>
            <a:r>
              <a:rPr lang="en-US" sz="1200" b="0" i="0" dirty="0" smtClean="0">
                <a:solidFill>
                  <a:srgbClr val="376092"/>
                </a:solidFill>
                <a:latin typeface="Bank Gothic"/>
                <a:ea typeface="American Typewriter"/>
                <a:cs typeface="Bank Gothic"/>
              </a:rPr>
              <a:t>•Reduce manual labor</a:t>
            </a:r>
            <a:endParaRPr lang="en-US" sz="1200" dirty="0">
              <a:solidFill>
                <a:srgbClr val="376092"/>
              </a:solidFill>
              <a:latin typeface="Bank Gothic"/>
              <a:cs typeface="Bank Gothic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159577" y="5358218"/>
            <a:ext cx="38841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Bank Gothic"/>
                <a:ea typeface="American Typewriter"/>
                <a:cs typeface="Bank Gothic"/>
              </a:rPr>
              <a:t>O</a:t>
            </a:r>
            <a:r>
              <a:rPr lang="en-US" sz="1600" b="0" i="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Bank Gothic"/>
                <a:ea typeface="American Typewriter"/>
                <a:cs typeface="Bank Gothic"/>
              </a:rPr>
              <a:t>UTCOME</a:t>
            </a:r>
          </a:p>
          <a:p>
            <a:r>
              <a:rPr lang="en-US" sz="1200" i="0" dirty="0" smtClean="0">
                <a:solidFill>
                  <a:srgbClr val="376092"/>
                </a:solidFill>
                <a:latin typeface="Bank Gothic"/>
                <a:ea typeface="Arial"/>
                <a:cs typeface="Bank Gothic"/>
              </a:rPr>
              <a:t>•</a:t>
            </a:r>
            <a:r>
              <a:rPr lang="en-US" sz="1200" i="0" dirty="0" smtClean="0">
                <a:solidFill>
                  <a:srgbClr val="376092"/>
                </a:solidFill>
                <a:latin typeface="Bank Gothic"/>
                <a:ea typeface="American Typewriter"/>
                <a:cs typeface="Bank Gothic"/>
              </a:rPr>
              <a:t>Saved 2 FTE per week </a:t>
            </a:r>
          </a:p>
          <a:p>
            <a:r>
              <a:rPr lang="en-US" sz="1200" i="0" dirty="0" smtClean="0">
                <a:solidFill>
                  <a:srgbClr val="376092"/>
                </a:solidFill>
                <a:latin typeface="Bank Gothic"/>
                <a:ea typeface="American Typewriter"/>
                <a:cs typeface="Bank Gothic"/>
              </a:rPr>
              <a:t>•25% reduction in revenue reconciliation errors</a:t>
            </a:r>
          </a:p>
          <a:p>
            <a:r>
              <a:rPr lang="en-US" sz="1200" i="0" dirty="0" smtClean="0">
                <a:solidFill>
                  <a:srgbClr val="376092"/>
                </a:solidFill>
                <a:latin typeface="Bank Gothic"/>
                <a:ea typeface="American Typewriter"/>
                <a:cs typeface="Bank Gothic"/>
              </a:rPr>
              <a:t>•Regulatory requirements achieved</a:t>
            </a:r>
          </a:p>
          <a:p>
            <a:r>
              <a:rPr lang="en-US" sz="1200" i="0" dirty="0" smtClean="0">
                <a:solidFill>
                  <a:srgbClr val="376092"/>
                </a:solidFill>
                <a:latin typeface="Bank Gothic"/>
                <a:ea typeface="American Typewriter"/>
                <a:cs typeface="Bank Gothic"/>
              </a:rPr>
              <a:t>•10% technology cost reduction</a:t>
            </a:r>
            <a:r>
              <a:rPr lang="en-US" sz="1200" i="0" dirty="0" smtClean="0">
                <a:solidFill>
                  <a:schemeClr val="tx2">
                    <a:lumMod val="75000"/>
                  </a:schemeClr>
                </a:solidFill>
                <a:latin typeface="Bank Gothic"/>
                <a:ea typeface="American Typewriter"/>
                <a:cs typeface="Bank Gothic"/>
              </a:rPr>
              <a:t> </a:t>
            </a:r>
            <a:endParaRPr lang="en-US" sz="1200" dirty="0">
              <a:solidFill>
                <a:schemeClr val="tx2">
                  <a:lumMod val="75000"/>
                </a:schemeClr>
              </a:solidFill>
              <a:latin typeface="Bank Gothic"/>
              <a:cs typeface="Bank Gothic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219939" y="3297619"/>
            <a:ext cx="18792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Bank Gothic"/>
                <a:cs typeface="Bank Gothic"/>
              </a:rPr>
              <a:t>Business Process Change Identified</a:t>
            </a:r>
            <a:endParaRPr lang="en-US" sz="1100" dirty="0">
              <a:solidFill>
                <a:schemeClr val="tx2">
                  <a:lumMod val="20000"/>
                  <a:lumOff val="80000"/>
                </a:schemeClr>
              </a:solidFill>
              <a:latin typeface="Bank Gothic"/>
              <a:cs typeface="Bank Gothic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103032" y="2566210"/>
            <a:ext cx="168634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Bank Gothic"/>
                <a:cs typeface="Bank Gothic"/>
              </a:rPr>
              <a:t>Single Processing Framework created</a:t>
            </a:r>
            <a:endParaRPr lang="en-US" sz="1100" dirty="0">
              <a:solidFill>
                <a:schemeClr val="tx2">
                  <a:lumMod val="20000"/>
                  <a:lumOff val="80000"/>
                </a:schemeClr>
              </a:solidFill>
              <a:latin typeface="Bank Gothic"/>
              <a:cs typeface="Bank Gothic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990955" y="3577272"/>
            <a:ext cx="168634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Bank Gothic"/>
                <a:cs typeface="Bank Gothic"/>
              </a:rPr>
              <a:t>BPM Implemented Successfully</a:t>
            </a:r>
            <a:endParaRPr lang="en-US" sz="1100" dirty="0">
              <a:solidFill>
                <a:schemeClr val="tx2">
                  <a:lumMod val="20000"/>
                  <a:lumOff val="80000"/>
                </a:schemeClr>
              </a:solidFill>
              <a:latin typeface="Bank Gothic"/>
              <a:cs typeface="Bank Gothic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511595" y="4826384"/>
            <a:ext cx="168634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Bank Gothic"/>
                <a:cs typeface="Bank Gothic"/>
              </a:rPr>
              <a:t>End To END testing Complete</a:t>
            </a:r>
            <a:endParaRPr lang="en-US" sz="1100" dirty="0">
              <a:solidFill>
                <a:schemeClr val="tx2">
                  <a:lumMod val="20000"/>
                  <a:lumOff val="80000"/>
                </a:schemeClr>
              </a:solidFill>
              <a:latin typeface="Bank Gothic"/>
              <a:cs typeface="Bank Gothic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312697" y="4201897"/>
            <a:ext cx="84576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Bank Gothic"/>
                <a:cs typeface="Bank Gothic"/>
              </a:rPr>
              <a:t>Product signed off</a:t>
            </a:r>
            <a:endParaRPr lang="en-US" sz="1100" dirty="0">
              <a:solidFill>
                <a:schemeClr val="tx2">
                  <a:lumMod val="20000"/>
                  <a:lumOff val="80000"/>
                </a:schemeClr>
              </a:solidFill>
              <a:latin typeface="Bank Gothic"/>
              <a:cs typeface="Bank Gothic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681134" y="2335377"/>
            <a:ext cx="2418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Bank Gothic"/>
                <a:cs typeface="Bank Gothic"/>
              </a:rPr>
              <a:t>         </a:t>
            </a:r>
            <a:r>
              <a:rPr lang="en-US" sz="24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Bank Gothic"/>
                <a:cs typeface="Bank Gothic"/>
              </a:rPr>
              <a:t>M</a:t>
            </a:r>
            <a:r>
              <a:rPr lang="en-US" sz="14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Bank Gothic"/>
                <a:cs typeface="Bank Gothic"/>
              </a:rPr>
              <a:t>ILESTONES</a:t>
            </a:r>
            <a:endParaRPr lang="en-US" sz="1400" dirty="0">
              <a:solidFill>
                <a:schemeClr val="accent1">
                  <a:lumMod val="20000"/>
                  <a:lumOff val="80000"/>
                </a:schemeClr>
              </a:solidFill>
              <a:latin typeface="Bank Gothic"/>
              <a:cs typeface="Bank Gothic"/>
            </a:endParaRPr>
          </a:p>
        </p:txBody>
      </p:sp>
    </p:spTree>
    <p:extLst>
      <p:ext uri="{BB962C8B-B14F-4D97-AF65-F5344CB8AC3E}">
        <p14:creationId xmlns:p14="http://schemas.microsoft.com/office/powerpoint/2010/main" val="2280258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5" grpId="0" animBg="1"/>
      <p:bldP spid="16" grpId="0" animBg="1"/>
      <p:bldP spid="17" grpId="0" animBg="1"/>
      <p:bldP spid="18" grpId="0" animBg="1"/>
      <p:bldGraphic spid="28" grpId="0">
        <p:bldAsOne/>
      </p:bldGraphic>
      <p:bldP spid="20" grpId="0"/>
      <p:bldP spid="19" grpId="0"/>
      <p:bldGraphic spid="29" grpId="0">
        <p:bldAsOne/>
      </p:bldGraphic>
      <p:bldP spid="30" grpId="0"/>
      <p:bldP spid="31" grpId="0"/>
      <p:bldP spid="41" grpId="0"/>
      <p:bldP spid="41" grpId="1"/>
      <p:bldP spid="44" grpId="0"/>
      <p:bldP spid="44" grpId="1"/>
      <p:bldP spid="45" grpId="0"/>
      <p:bldP spid="45" grpId="1"/>
      <p:bldP spid="46" grpId="0"/>
      <p:bldP spid="46" grpId="1"/>
      <p:bldP spid="47" grpId="0"/>
      <p:bldP spid="47" grpId="1"/>
      <p:bldP spid="48" grpId="0"/>
      <p:bldP spid="48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122</Words>
  <Application>Microsoft Macintosh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Amit Kamat</dc:creator>
  <cp:lastModifiedBy>Amit Kamat</cp:lastModifiedBy>
  <cp:revision>18</cp:revision>
  <dcterms:created xsi:type="dcterms:W3CDTF">2013-03-02T18:36:59Z</dcterms:created>
  <dcterms:modified xsi:type="dcterms:W3CDTF">2013-03-02T22:10:53Z</dcterms:modified>
</cp:coreProperties>
</file>