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2B5F2CF-622D-5440-9795-080955C19B48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0" d="100"/>
          <a:sy n="140" d="100"/>
        </p:scale>
        <p:origin x="-720" y="1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"/>
          <c:y val="0.00106400292274937"/>
          <c:w val="1.0"/>
          <c:h val="0.707556960588251"/>
        </c:manualLayout>
      </c:layout>
      <c:line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Strategy &amp; Bulk Trade Processing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solidFill>
                      <a:srgbClr val="7F7F7F"/>
                    </a:solidFill>
                    <a:latin typeface="Bank Gothic"/>
                    <a:cs typeface="Bank Gothic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Initiation</c:v>
                </c:pt>
                <c:pt idx="1">
                  <c:v>Planning</c:v>
                </c:pt>
                <c:pt idx="2">
                  <c:v>Execution</c:v>
                </c:pt>
                <c:pt idx="3">
                  <c:v>Monitor &amp; Control</c:v>
                </c:pt>
                <c:pt idx="4">
                  <c:v>Closing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10.0</c:v>
                </c:pt>
                <c:pt idx="1">
                  <c:v>25.0</c:v>
                </c:pt>
                <c:pt idx="2">
                  <c:v>30.0</c:v>
                </c:pt>
                <c:pt idx="3">
                  <c:v>30.0</c:v>
                </c:pt>
                <c:pt idx="4">
                  <c:v>5.0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43722392"/>
        <c:axId val="1928476904"/>
      </c:lineChart>
      <c:catAx>
        <c:axId val="18437223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 sz="1000">
                <a:solidFill>
                  <a:srgbClr val="7F7F7F"/>
                </a:solidFill>
                <a:latin typeface="Bank Gothic"/>
                <a:cs typeface="Bank Gothic"/>
              </a:defRPr>
            </a:pPr>
            <a:endParaRPr lang="en-US"/>
          </a:p>
        </c:txPr>
        <c:crossAx val="1928476904"/>
        <c:crosses val="autoZero"/>
        <c:auto val="1"/>
        <c:lblAlgn val="ctr"/>
        <c:lblOffset val="100"/>
        <c:noMultiLvlLbl val="0"/>
      </c:catAx>
      <c:valAx>
        <c:axId val="1928476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43722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Strategy &amp; Bulk Trade Processing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>
                    <a:solidFill>
                      <a:srgbClr val="7F7F7F"/>
                    </a:solidFill>
                    <a:latin typeface="Bank Gothic"/>
                    <a:cs typeface="Bank Gothic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Complexity</c:v>
                </c:pt>
                <c:pt idx="1">
                  <c:v>$</c:v>
                </c:pt>
                <c:pt idx="2">
                  <c:v> Duration (Months)</c:v>
                </c:pt>
                <c:pt idx="3">
                  <c:v>Developers</c:v>
                </c:pt>
                <c:pt idx="4">
                  <c:v>Stakeholders</c:v>
                </c:pt>
                <c:pt idx="5">
                  <c:v>Sponsors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7.0</c:v>
                </c:pt>
                <c:pt idx="1">
                  <c:v>1.0</c:v>
                </c:pt>
                <c:pt idx="2">
                  <c:v>12.0</c:v>
                </c:pt>
                <c:pt idx="3">
                  <c:v>8.0</c:v>
                </c:pt>
                <c:pt idx="4">
                  <c:v>4.0</c:v>
                </c:pt>
                <c:pt idx="5">
                  <c:v>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34616104"/>
        <c:axId val="1836275736"/>
      </c:barChart>
      <c:catAx>
        <c:axId val="18346161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 sz="900">
                <a:solidFill>
                  <a:schemeClr val="bg1">
                    <a:lumMod val="50000"/>
                  </a:schemeClr>
                </a:solidFill>
                <a:latin typeface="Bank Gothic"/>
                <a:cs typeface="Bank Gothic"/>
              </a:defRPr>
            </a:pPr>
            <a:endParaRPr lang="en-US"/>
          </a:p>
        </c:txPr>
        <c:crossAx val="1836275736"/>
        <c:crosses val="autoZero"/>
        <c:auto val="1"/>
        <c:lblAlgn val="ctr"/>
        <c:lblOffset val="100"/>
        <c:noMultiLvlLbl val="0"/>
      </c:catAx>
      <c:valAx>
        <c:axId val="1836275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34616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0.01839</cdr:x>
      <cdr:y>0.004</cdr:y>
    </cdr:from>
    <cdr:to>
      <cdr:x>1</cdr:x>
      <cdr:y>0.15367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208" y="10390"/>
          <a:ext cx="4121144" cy="388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 smtClean="0">
              <a:solidFill>
                <a:srgbClr val="E46C0A"/>
              </a:solidFill>
              <a:latin typeface="Bank Gothic"/>
              <a:cs typeface="Bank Gothic"/>
            </a:rPr>
            <a:t>P</a:t>
          </a:r>
          <a:r>
            <a:rPr lang="en-US" sz="1600" dirty="0" smtClean="0">
              <a:solidFill>
                <a:srgbClr val="E46C0A"/>
              </a:solidFill>
              <a:latin typeface="Bank Gothic"/>
              <a:cs typeface="Bank Gothic"/>
            </a:rPr>
            <a:t>ercentage</a:t>
          </a:r>
          <a:r>
            <a:rPr lang="en-US" sz="2000" dirty="0" smtClean="0">
              <a:solidFill>
                <a:srgbClr val="E46C0A"/>
              </a:solidFill>
              <a:latin typeface="Bank Gothic"/>
              <a:cs typeface="Bank Gothic"/>
            </a:rPr>
            <a:t> e</a:t>
          </a:r>
          <a:r>
            <a:rPr lang="en-US" sz="1600" dirty="0" smtClean="0">
              <a:solidFill>
                <a:srgbClr val="E46C0A"/>
              </a:solidFill>
              <a:latin typeface="Bank Gothic"/>
              <a:cs typeface="Bank Gothic"/>
            </a:rPr>
            <a:t>fforts</a:t>
          </a:r>
          <a:r>
            <a:rPr lang="en-US" sz="2000" dirty="0" smtClean="0">
              <a:solidFill>
                <a:srgbClr val="E46C0A"/>
              </a:solidFill>
              <a:latin typeface="Bank Gothic"/>
              <a:cs typeface="Bank Gothic"/>
            </a:rPr>
            <a:t> S</a:t>
          </a:r>
          <a:r>
            <a:rPr lang="en-US" sz="1600" dirty="0" smtClean="0">
              <a:solidFill>
                <a:srgbClr val="E46C0A"/>
              </a:solidFill>
              <a:latin typeface="Bank Gothic"/>
              <a:cs typeface="Bank Gothic"/>
            </a:rPr>
            <a:t>pent</a:t>
          </a:r>
          <a:endParaRPr lang="en-US" sz="2000" dirty="0">
            <a:solidFill>
              <a:srgbClr val="E46C0A"/>
            </a:solidFill>
            <a:latin typeface="Bank Gothic"/>
            <a:cs typeface="Bank Gothic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03/03/2013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5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03/03/2013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3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03/03/2013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8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03/03/2013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9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03/03/2013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8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03/03/2013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7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03/03/2013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5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03/03/2013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3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03/03/2013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7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03/03/2013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8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8BF6-7578-6C44-8968-B88FA63BD659}" type="datetimeFigureOut">
              <a:rPr lang="en-US" smtClean="0"/>
              <a:t>03/03/2013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4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28BF6-7578-6C44-8968-B88FA63BD659}" type="datetimeFigureOut">
              <a:rPr lang="en-US" smtClean="0"/>
              <a:t>03/03/2013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D234-27FA-DD43-A29B-B6A9B2BE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7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446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5030510" y="2934299"/>
            <a:ext cx="357327" cy="363320"/>
          </a:xfrm>
          <a:prstGeom prst="cube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ank Gothic"/>
                <a:cs typeface="Bank Gothic"/>
              </a:rPr>
              <a:t>1</a:t>
            </a:r>
          </a:p>
        </p:txBody>
      </p:sp>
      <p:cxnSp>
        <p:nvCxnSpPr>
          <p:cNvPr id="7" name="Straight Connector 6"/>
          <p:cNvCxnSpPr>
            <a:endCxn id="18" idx="2"/>
          </p:cNvCxnSpPr>
          <p:nvPr/>
        </p:nvCxnSpPr>
        <p:spPr>
          <a:xfrm>
            <a:off x="5387837" y="3057589"/>
            <a:ext cx="3298543" cy="1984239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Cube 14"/>
          <p:cNvSpPr/>
          <p:nvPr/>
        </p:nvSpPr>
        <p:spPr>
          <a:xfrm>
            <a:off x="6287904" y="3137342"/>
            <a:ext cx="357327" cy="363320"/>
          </a:xfrm>
          <a:prstGeom prst="cube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Cube 15"/>
          <p:cNvSpPr/>
          <p:nvPr/>
        </p:nvSpPr>
        <p:spPr>
          <a:xfrm>
            <a:off x="6834172" y="4001137"/>
            <a:ext cx="357327" cy="363320"/>
          </a:xfrm>
          <a:prstGeom prst="cube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Cube 16"/>
          <p:cNvSpPr/>
          <p:nvPr/>
        </p:nvSpPr>
        <p:spPr>
          <a:xfrm>
            <a:off x="7593594" y="4633842"/>
            <a:ext cx="357327" cy="363320"/>
          </a:xfrm>
          <a:prstGeom prst="cube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Cube 17"/>
          <p:cNvSpPr/>
          <p:nvPr/>
        </p:nvSpPr>
        <p:spPr>
          <a:xfrm>
            <a:off x="8686380" y="4815502"/>
            <a:ext cx="357327" cy="363320"/>
          </a:xfrm>
          <a:prstGeom prst="cube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0287" y="351096"/>
            <a:ext cx="56963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Bank Gothic"/>
                <a:cs typeface="Bank Gothic"/>
              </a:rPr>
              <a:t>A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Bank Gothic"/>
                <a:cs typeface="Bank Gothic"/>
              </a:rPr>
              <a:t>project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Bank Gothic"/>
                <a:cs typeface="Bank Gothic"/>
              </a:rPr>
              <a:t>to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Bank Gothic"/>
                <a:cs typeface="Bank Gothic"/>
              </a:rPr>
              <a:t>build framework for processing of packaged &amp; strategy based trades effectively. Packages are trades grouped &amp; processed together due to common economic details. Strategy is a model by which trades are grouped and processed together to hedge and achieve required investment returns.   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Bank Gothic"/>
              <a:cs typeface="Bank Gothic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" y="0"/>
            <a:ext cx="73731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Bank Gothic"/>
                <a:cs typeface="Bank Gothic"/>
              </a:rPr>
              <a:t>B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ank Gothic"/>
                <a:cs typeface="Bank Gothic"/>
              </a:rPr>
              <a:t>ulk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Bank Gothic"/>
                <a:cs typeface="Bank Gothic"/>
              </a:rPr>
              <a:t> 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ank Gothic"/>
                <a:cs typeface="Bank Gothic"/>
              </a:rPr>
              <a:t>RADE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Bank Gothic"/>
                <a:cs typeface="Bank Gothic"/>
              </a:rPr>
              <a:t> 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ank Gothic"/>
                <a:cs typeface="Bank Gothic"/>
              </a:rPr>
              <a:t>ROCESSING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ank Gothic"/>
              <a:cs typeface="Bank Gothic"/>
            </a:endParaRPr>
          </a:p>
        </p:txBody>
      </p:sp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3775505560"/>
              </p:ext>
            </p:extLst>
          </p:nvPr>
        </p:nvGraphicFramePr>
        <p:xfrm>
          <a:off x="14460" y="3500662"/>
          <a:ext cx="4225360" cy="268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60287" y="1912185"/>
            <a:ext cx="4381234" cy="1646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smtClean="0">
                <a:solidFill>
                  <a:srgbClr val="E46C0A"/>
                </a:solidFill>
                <a:latin typeface="Bank Gothic"/>
                <a:ea typeface="American Typewriter"/>
                <a:cs typeface="Bank Gothic"/>
              </a:rPr>
              <a:t>O</a:t>
            </a:r>
            <a:r>
              <a:rPr lang="en-US" sz="1600" b="0" i="0" dirty="0" smtClean="0">
                <a:solidFill>
                  <a:srgbClr val="E46C0A"/>
                </a:solidFill>
                <a:latin typeface="Bank Gothic"/>
                <a:ea typeface="American Typewriter"/>
                <a:cs typeface="Bank Gothic"/>
              </a:rPr>
              <a:t>BJECTIVE</a:t>
            </a:r>
          </a:p>
          <a:p>
            <a:r>
              <a:rPr lang="en-US" sz="1050" dirty="0">
                <a:solidFill>
                  <a:srgbClr val="7F7F7F"/>
                </a:solidFill>
                <a:latin typeface="Bank Gothic"/>
                <a:ea typeface="American Typewriter"/>
                <a:cs typeface="Bank Gothic"/>
              </a:rPr>
              <a:t>•New STP IBML model to support upstream/downstream feed for strategy/bulk (Bulk/Straddle/CDS Option/Butterfly) trades</a:t>
            </a:r>
          </a:p>
          <a:p>
            <a:r>
              <a:rPr lang="en-US" sz="1050" dirty="0">
                <a:solidFill>
                  <a:srgbClr val="7F7F7F"/>
                </a:solidFill>
                <a:latin typeface="Bank Gothic"/>
                <a:ea typeface="American Typewriter"/>
                <a:cs typeface="Bank Gothic"/>
              </a:rPr>
              <a:t>•Implement complex business rules correctly</a:t>
            </a:r>
          </a:p>
          <a:p>
            <a:r>
              <a:rPr lang="en-US" sz="1050" dirty="0">
                <a:solidFill>
                  <a:srgbClr val="7F7F7F"/>
                </a:solidFill>
                <a:latin typeface="Bank Gothic"/>
                <a:ea typeface="American Typewriter"/>
                <a:cs typeface="Bank Gothic"/>
              </a:rPr>
              <a:t>•Improve performance and reduce errors </a:t>
            </a:r>
            <a:r>
              <a:rPr lang="en-US" sz="1050" dirty="0" smtClean="0">
                <a:solidFill>
                  <a:srgbClr val="7F7F7F"/>
                </a:solidFill>
                <a:latin typeface="Bank Gothic"/>
                <a:ea typeface="American Typewriter"/>
                <a:cs typeface="Bank Gothic"/>
              </a:rPr>
              <a:t>while processing </a:t>
            </a:r>
            <a:r>
              <a:rPr lang="en-US" sz="1050" dirty="0">
                <a:solidFill>
                  <a:srgbClr val="7F7F7F"/>
                </a:solidFill>
                <a:latin typeface="Bank Gothic"/>
                <a:ea typeface="American Typewriter"/>
                <a:cs typeface="Bank Gothic"/>
              </a:rPr>
              <a:t>large bulk trades</a:t>
            </a:r>
          </a:p>
          <a:p>
            <a:r>
              <a:rPr lang="en-US" sz="1050" dirty="0">
                <a:solidFill>
                  <a:srgbClr val="7F7F7F"/>
                </a:solidFill>
                <a:latin typeface="Bank Gothic"/>
                <a:ea typeface="American Typewriter"/>
                <a:cs typeface="Bank Gothic"/>
              </a:rPr>
              <a:t>•Easier management and reporting framework</a:t>
            </a:r>
            <a:endParaRPr lang="en-US" sz="1050" dirty="0">
              <a:solidFill>
                <a:srgbClr val="7F7F7F"/>
              </a:solidFill>
              <a:latin typeface="Bank Gothic"/>
              <a:cs typeface="Bank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85649" y="5283259"/>
            <a:ext cx="465805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smtClean="0">
                <a:solidFill>
                  <a:schemeClr val="accent6">
                    <a:lumMod val="75000"/>
                  </a:schemeClr>
                </a:solidFill>
                <a:latin typeface="Bank Gothic"/>
                <a:ea typeface="American Typewriter"/>
                <a:cs typeface="Bank Gothic"/>
              </a:rPr>
              <a:t>O</a:t>
            </a:r>
            <a:r>
              <a:rPr lang="en-US" sz="1600" b="0" i="0" dirty="0" smtClean="0">
                <a:solidFill>
                  <a:schemeClr val="accent6">
                    <a:lumMod val="75000"/>
                  </a:schemeClr>
                </a:solidFill>
                <a:latin typeface="Bank Gothic"/>
                <a:ea typeface="American Typewriter"/>
                <a:cs typeface="Bank Gothic"/>
              </a:rPr>
              <a:t>UTCOME</a:t>
            </a:r>
          </a:p>
          <a:p>
            <a:r>
              <a:rPr lang="en-US" sz="1050" dirty="0">
                <a:solidFill>
                  <a:srgbClr val="7F7F7F"/>
                </a:solidFill>
                <a:latin typeface="Bank Gothic"/>
                <a:ea typeface="American Typewriter"/>
                <a:cs typeface="Bank Gothic"/>
              </a:rPr>
              <a:t>•Saved 3 FTE for Operation team that spent in manual revenue reconciliation efforts</a:t>
            </a:r>
          </a:p>
          <a:p>
            <a:r>
              <a:rPr lang="en-US" sz="1050" dirty="0">
                <a:solidFill>
                  <a:srgbClr val="7F7F7F"/>
                </a:solidFill>
                <a:latin typeface="Bank Gothic"/>
                <a:ea typeface="American Typewriter"/>
                <a:cs typeface="Bank Gothic"/>
              </a:rPr>
              <a:t>•Increased revenue through faster processing of bulk trades</a:t>
            </a:r>
          </a:p>
          <a:p>
            <a:r>
              <a:rPr lang="en-US" sz="1050" dirty="0">
                <a:solidFill>
                  <a:srgbClr val="7F7F7F"/>
                </a:solidFill>
                <a:latin typeface="Bank Gothic"/>
                <a:ea typeface="American Typewriter"/>
                <a:cs typeface="Bank Gothic"/>
              </a:rPr>
              <a:t>•Better control procedures for OTC trades</a:t>
            </a:r>
          </a:p>
          <a:p>
            <a:r>
              <a:rPr lang="en-US" sz="1050" dirty="0">
                <a:solidFill>
                  <a:srgbClr val="7F7F7F"/>
                </a:solidFill>
                <a:latin typeface="Bank Gothic"/>
                <a:ea typeface="American Typewriter"/>
                <a:cs typeface="Bank Gothic"/>
              </a:rPr>
              <a:t>•</a:t>
            </a:r>
            <a:r>
              <a:rPr lang="en-US" sz="1050" dirty="0" smtClean="0">
                <a:solidFill>
                  <a:srgbClr val="7F7F7F"/>
                </a:solidFill>
                <a:latin typeface="Bank Gothic"/>
                <a:ea typeface="American Typewriter"/>
                <a:cs typeface="Bank Gothic"/>
              </a:rPr>
              <a:t>Improved </a:t>
            </a:r>
            <a:r>
              <a:rPr lang="en-US" sz="1050" dirty="0">
                <a:solidFill>
                  <a:srgbClr val="7F7F7F"/>
                </a:solidFill>
                <a:latin typeface="Bank Gothic"/>
                <a:ea typeface="American Typewriter"/>
                <a:cs typeface="Bank Gothic"/>
              </a:rPr>
              <a:t>user </a:t>
            </a:r>
            <a:r>
              <a:rPr lang="en-US" sz="1050" dirty="0" smtClean="0">
                <a:solidFill>
                  <a:srgbClr val="7F7F7F"/>
                </a:solidFill>
                <a:latin typeface="Bank Gothic"/>
                <a:ea typeface="American Typewriter"/>
                <a:cs typeface="Bank Gothic"/>
              </a:rPr>
              <a:t>base and asset class support</a:t>
            </a:r>
            <a:endParaRPr lang="en-US" sz="1050" dirty="0">
              <a:solidFill>
                <a:srgbClr val="7F7F7F"/>
              </a:solidFill>
              <a:latin typeface="Bank Gothic"/>
              <a:cs typeface="Bank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19939" y="3297619"/>
            <a:ext cx="18792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F7F7F"/>
                </a:solidFill>
                <a:latin typeface="Bank Gothic"/>
                <a:cs typeface="Bank Gothic"/>
              </a:rPr>
              <a:t>Performance metric finalized.</a:t>
            </a:r>
            <a:endParaRPr lang="en-US" sz="1100" dirty="0">
              <a:solidFill>
                <a:srgbClr val="7F7F7F"/>
              </a:solidFill>
              <a:latin typeface="Bank Gothic"/>
              <a:cs typeface="Bank Gothic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03032" y="2566210"/>
            <a:ext cx="16863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F7F7F"/>
                </a:solidFill>
                <a:latin typeface="Bank Gothic"/>
                <a:cs typeface="Bank Gothic"/>
              </a:rPr>
              <a:t>User Interface &amp; Key improvements implemented</a:t>
            </a:r>
            <a:endParaRPr lang="en-US" sz="1100" dirty="0">
              <a:solidFill>
                <a:srgbClr val="7F7F7F"/>
              </a:solidFill>
              <a:latin typeface="Bank Gothic"/>
              <a:cs typeface="Bank Gothic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82940" y="3558789"/>
            <a:ext cx="1935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F7F7F"/>
                </a:solidFill>
                <a:latin typeface="Bank Gothic"/>
                <a:cs typeface="Bank Gothic"/>
              </a:rPr>
              <a:t>Pricing &amp; RM system on-boarded.</a:t>
            </a:r>
            <a:endParaRPr lang="en-US" sz="1100" dirty="0">
              <a:solidFill>
                <a:srgbClr val="7F7F7F"/>
              </a:solidFill>
              <a:latin typeface="Bank Gothic"/>
              <a:cs typeface="Bank Gothic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48301" y="4714785"/>
            <a:ext cx="1441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F7F7F"/>
                </a:solidFill>
                <a:latin typeface="Bank Gothic"/>
                <a:cs typeface="Bank Gothic"/>
              </a:rPr>
              <a:t>Affirmation &amp; Regulatory requirements implemented</a:t>
            </a:r>
            <a:endParaRPr lang="en-US" sz="1100" dirty="0" smtClean="0">
              <a:solidFill>
                <a:srgbClr val="7F7F7F"/>
              </a:solidFill>
              <a:latin typeface="Bank Gothic"/>
              <a:cs typeface="Bank Gothic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12697" y="4395571"/>
            <a:ext cx="8457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F7F7F"/>
                </a:solidFill>
                <a:latin typeface="Bank Gothic"/>
                <a:cs typeface="Bank Gothic"/>
              </a:rPr>
              <a:t>Product signed off</a:t>
            </a:r>
            <a:endParaRPr lang="en-US" sz="1100" dirty="0">
              <a:solidFill>
                <a:srgbClr val="7F7F7F"/>
              </a:solidFill>
              <a:latin typeface="Bank Gothic"/>
              <a:cs typeface="Bank Gothic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78797" y="2120594"/>
            <a:ext cx="2418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E46C0A"/>
                </a:solidFill>
                <a:latin typeface="Bank Gothic"/>
                <a:cs typeface="Bank Gothic"/>
              </a:rPr>
              <a:t>         </a:t>
            </a:r>
            <a:r>
              <a:rPr lang="en-US" sz="2400" dirty="0" smtClean="0">
                <a:solidFill>
                  <a:srgbClr val="E46C0A"/>
                </a:solidFill>
                <a:latin typeface="Bank Gothic"/>
                <a:cs typeface="Bank Gothic"/>
              </a:rPr>
              <a:t>M</a:t>
            </a:r>
            <a:r>
              <a:rPr lang="en-US" sz="1400" dirty="0" smtClean="0">
                <a:solidFill>
                  <a:srgbClr val="E46C0A"/>
                </a:solidFill>
                <a:latin typeface="Bank Gothic"/>
                <a:cs typeface="Bank Gothic"/>
              </a:rPr>
              <a:t>ILESTONES</a:t>
            </a:r>
            <a:endParaRPr lang="en-US" sz="1400" dirty="0">
              <a:solidFill>
                <a:srgbClr val="E46C0A"/>
              </a:solidFill>
              <a:latin typeface="Bank Gothic"/>
              <a:cs typeface="Bank Gothic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040040481"/>
              </p:ext>
            </p:extLst>
          </p:nvPr>
        </p:nvGraphicFramePr>
        <p:xfrm>
          <a:off x="5712698" y="88594"/>
          <a:ext cx="3445762" cy="224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0258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  <p:bldP spid="17" grpId="0" animBg="1"/>
      <p:bldP spid="18" grpId="0" animBg="1"/>
      <p:bldP spid="20" grpId="0"/>
      <p:bldP spid="19" grpId="0"/>
      <p:bldGraphic spid="29" grpId="0">
        <p:bldAsOne/>
      </p:bldGraphic>
      <p:bldP spid="30" grpId="0"/>
      <p:bldP spid="31" grpId="0"/>
      <p:bldP spid="41" grpId="0"/>
      <p:bldP spid="41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176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Amit Kamat</dc:creator>
  <cp:lastModifiedBy>Amit Kamat</cp:lastModifiedBy>
  <cp:revision>36</cp:revision>
  <dcterms:created xsi:type="dcterms:W3CDTF">2013-03-02T18:36:59Z</dcterms:created>
  <dcterms:modified xsi:type="dcterms:W3CDTF">2013-03-03T14:26:28Z</dcterms:modified>
</cp:coreProperties>
</file>