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8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9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0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4E3B8-DB2B-DA42-B3B6-42B9C18B849C}" type="datetimeFigureOut">
              <a:rPr lang="en-US" smtClean="0"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56CD-7182-A84A-919B-C38EA50DF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1"/>
          <p:cNvSpPr txBox="1">
            <a:spLocks noChangeArrowheads="1"/>
          </p:cNvSpPr>
          <p:nvPr/>
        </p:nvSpPr>
        <p:spPr>
          <a:xfrm>
            <a:off x="0" y="43652"/>
            <a:ext cx="9144000" cy="271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latin typeface="American Typewriter"/>
                <a:cs typeface="American Typewriter"/>
              </a:rPr>
              <a:t>RCP Package – Workflow</a:t>
            </a:r>
            <a:endParaRPr lang="en-US" sz="1100" dirty="0">
              <a:latin typeface="American Typewriter"/>
              <a:cs typeface="American Typewriter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886648" y="6782584"/>
            <a:ext cx="1555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</a:pPr>
            <a:r>
              <a:rPr lang="en-US" sz="700" b="1" dirty="0" smtClean="0">
                <a:solidFill>
                  <a:srgbClr val="6D6E71"/>
                </a:solidFill>
                <a:latin typeface="American Typewriter"/>
                <a:ea typeface="LF_Kai" pitchFamily="65" charset="-120"/>
                <a:cs typeface="American Typewriter"/>
              </a:rPr>
              <a:t>4</a:t>
            </a:r>
            <a:endParaRPr lang="en-US" sz="700" b="1" dirty="0">
              <a:solidFill>
                <a:srgbClr val="6D6E71"/>
              </a:solidFill>
              <a:latin typeface="American Typewriter"/>
              <a:ea typeface="LF_Kai" pitchFamily="65" charset="-120"/>
              <a:cs typeface="American Typewriter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116763" y="995375"/>
            <a:ext cx="1002313" cy="956079"/>
            <a:chOff x="1060907" y="849507"/>
            <a:chExt cx="1002313" cy="1014797"/>
          </a:xfrm>
        </p:grpSpPr>
        <p:sp>
          <p:nvSpPr>
            <p:cNvPr id="12" name="Oval 11"/>
            <p:cNvSpPr/>
            <p:nvPr/>
          </p:nvSpPr>
          <p:spPr bwMode="auto">
            <a:xfrm>
              <a:off x="1060907" y="849507"/>
              <a:ext cx="1002313" cy="101479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2913" y="1111623"/>
              <a:ext cx="8897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latin typeface="American Typewriter"/>
                  <a:cs typeface="American Typewriter"/>
                </a:rPr>
                <a:t>Pricing </a:t>
              </a:r>
            </a:p>
            <a:p>
              <a:r>
                <a:rPr lang="en-GB" sz="1000" dirty="0" smtClean="0">
                  <a:latin typeface="American Typewriter"/>
                  <a:cs typeface="American Typewriter"/>
                </a:rPr>
                <a:t>Application</a:t>
              </a:r>
              <a:endParaRPr lang="en-GB" sz="10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20718" y="2744721"/>
            <a:ext cx="1878184" cy="2441995"/>
            <a:chOff x="420718" y="2744721"/>
            <a:chExt cx="1878184" cy="2441995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420718" y="2744721"/>
              <a:ext cx="1878184" cy="244199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152" y="2765498"/>
              <a:ext cx="1758645" cy="264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Trade Capture System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64982" y="2722315"/>
            <a:ext cx="1878184" cy="2442926"/>
            <a:chOff x="3564982" y="2722315"/>
            <a:chExt cx="1878184" cy="2442926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564982" y="2722315"/>
              <a:ext cx="1878184" cy="2442926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9939" y="2755877"/>
              <a:ext cx="14442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Trader-Marketer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Trade Matching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System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13167" y="2682992"/>
            <a:ext cx="996663" cy="1014928"/>
            <a:chOff x="7013167" y="2682992"/>
            <a:chExt cx="996663" cy="101492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Oval 14"/>
            <p:cNvSpPr/>
            <p:nvPr/>
          </p:nvSpPr>
          <p:spPr bwMode="auto">
            <a:xfrm>
              <a:off x="7013167" y="2682992"/>
              <a:ext cx="996663" cy="1014928"/>
            </a:xfrm>
            <a:prstGeom prst="ellipse">
              <a:avLst/>
            </a:prstGeom>
            <a:grpFill/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13167" y="3039094"/>
              <a:ext cx="996663" cy="253916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50" dirty="0" smtClean="0">
                  <a:latin typeface="American Typewriter"/>
                  <a:cs typeface="American Typewriter"/>
                </a:rPr>
                <a:t>RM SYSTEM</a:t>
              </a:r>
              <a:endParaRPr lang="en-GB" sz="105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517497" y="5490616"/>
            <a:ext cx="1088748" cy="1101074"/>
            <a:chOff x="5517497" y="5490616"/>
            <a:chExt cx="1088748" cy="1101074"/>
          </a:xfrm>
        </p:grpSpPr>
        <p:sp>
          <p:nvSpPr>
            <p:cNvPr id="16" name="Oval 15"/>
            <p:cNvSpPr/>
            <p:nvPr/>
          </p:nvSpPr>
          <p:spPr bwMode="auto">
            <a:xfrm>
              <a:off x="5517616" y="5490616"/>
              <a:ext cx="1088629" cy="11010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17497" y="5905146"/>
              <a:ext cx="10738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/>
                  </a:solidFill>
                  <a:latin typeface="American Typewriter"/>
                  <a:cs typeface="American Typewriter"/>
                </a:rPr>
                <a:t>MARKITWIRE</a:t>
              </a:r>
              <a:endParaRPr lang="en-GB" sz="1000" dirty="0">
                <a:solidFill>
                  <a:schemeClr val="bg1"/>
                </a:solidFill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447809" y="2065552"/>
            <a:ext cx="2691755" cy="521112"/>
            <a:chOff x="1192837" y="1970513"/>
            <a:chExt cx="2691755" cy="521112"/>
          </a:xfrm>
        </p:grpSpPr>
        <p:sp>
          <p:nvSpPr>
            <p:cNvPr id="17" name="Right Arrow 16"/>
            <p:cNvSpPr/>
            <p:nvPr/>
          </p:nvSpPr>
          <p:spPr bwMode="auto">
            <a:xfrm rot="5400000">
              <a:off x="1099763" y="2063587"/>
              <a:ext cx="521112" cy="334963"/>
            </a:xfrm>
            <a:prstGeom prst="rightArrow">
              <a:avLst/>
            </a:prstGeom>
            <a:noFill/>
            <a:ln w="952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46596" y="1999795"/>
              <a:ext cx="233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Priced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Package/Bulk Trades (</a:t>
              </a:r>
              <a:r>
                <a:rPr lang="en-GB" sz="1200" dirty="0" smtClean="0">
                  <a:latin typeface="American Typewriter"/>
                  <a:cs typeface="American Typewriter"/>
                </a:rPr>
                <a:t>IRML) 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69736" y="3279220"/>
            <a:ext cx="861332" cy="721266"/>
            <a:chOff x="2469736" y="3279220"/>
            <a:chExt cx="861332" cy="721266"/>
          </a:xfrm>
        </p:grpSpPr>
        <p:sp>
          <p:nvSpPr>
            <p:cNvPr id="19" name="Right Arrow 18"/>
            <p:cNvSpPr/>
            <p:nvPr/>
          </p:nvSpPr>
          <p:spPr bwMode="auto">
            <a:xfrm>
              <a:off x="2469736" y="3633462"/>
              <a:ext cx="861332" cy="367024"/>
            </a:xfrm>
            <a:prstGeom prst="rightArrow">
              <a:avLst/>
            </a:prstGeom>
            <a:noFill/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17278" y="3279220"/>
              <a:ext cx="567764" cy="264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IBML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622621" y="3786973"/>
            <a:ext cx="2146992" cy="2313863"/>
            <a:chOff x="6622621" y="3786973"/>
            <a:chExt cx="2146992" cy="2313863"/>
          </a:xfrm>
        </p:grpSpPr>
        <p:sp>
          <p:nvSpPr>
            <p:cNvPr id="33" name="TextBox 32"/>
            <p:cNvSpPr txBox="1"/>
            <p:nvPr/>
          </p:nvSpPr>
          <p:spPr>
            <a:xfrm>
              <a:off x="6971840" y="5836399"/>
              <a:ext cx="1797773" cy="264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Approved Child Trades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7511499" y="3786973"/>
              <a:ext cx="0" cy="2049426"/>
            </a:xfrm>
            <a:prstGeom prst="straightConnector1">
              <a:avLst/>
            </a:prstGeom>
            <a:noFill/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3" idx="1"/>
            </p:cNvCxnSpPr>
            <p:nvPr/>
          </p:nvCxnSpPr>
          <p:spPr bwMode="auto">
            <a:xfrm flipH="1">
              <a:off x="6622621" y="5968618"/>
              <a:ext cx="3492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5600678" y="2735424"/>
            <a:ext cx="1242705" cy="696909"/>
            <a:chOff x="5600678" y="2735424"/>
            <a:chExt cx="1242705" cy="696909"/>
          </a:xfrm>
        </p:grpSpPr>
        <p:sp>
          <p:nvSpPr>
            <p:cNvPr id="18" name="Right Arrow 17"/>
            <p:cNvSpPr/>
            <p:nvPr/>
          </p:nvSpPr>
          <p:spPr bwMode="auto">
            <a:xfrm>
              <a:off x="5600678" y="3065309"/>
              <a:ext cx="861332" cy="367024"/>
            </a:xfrm>
            <a:prstGeom prst="rightArrow">
              <a:avLst/>
            </a:prstGeom>
            <a:noFill/>
            <a:ln w="9525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99751" y="2735424"/>
              <a:ext cx="9436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Individual 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Trades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(IBML)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899415" y="4202642"/>
            <a:ext cx="1278596" cy="1295872"/>
            <a:chOff x="5899415" y="4202642"/>
            <a:chExt cx="1278596" cy="1295872"/>
          </a:xfrm>
        </p:grpSpPr>
        <p:sp>
          <p:nvSpPr>
            <p:cNvPr id="29" name="Right Arrow 28"/>
            <p:cNvSpPr/>
            <p:nvPr/>
          </p:nvSpPr>
          <p:spPr bwMode="auto">
            <a:xfrm rot="5400000">
              <a:off x="5529468" y="4572589"/>
              <a:ext cx="1074858" cy="334963"/>
            </a:xfrm>
            <a:prstGeom prst="rightArrow">
              <a:avLst/>
            </a:prstGeom>
            <a:noFill/>
            <a:ln w="9525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34379" y="4852183"/>
              <a:ext cx="9436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Individual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Trades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(SWML)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sp>
        <p:nvSpPr>
          <p:cNvPr id="38" name="Snip Single Corner Rectangle 37"/>
          <p:cNvSpPr/>
          <p:nvPr/>
        </p:nvSpPr>
        <p:spPr bwMode="auto">
          <a:xfrm>
            <a:off x="4031622" y="3919282"/>
            <a:ext cx="965622" cy="932901"/>
          </a:xfrm>
          <a:prstGeom prst="snip1Rect">
            <a:avLst/>
          </a:prstGeom>
          <a:solidFill>
            <a:srgbClr val="92D050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rPr>
              <a:t>PACKAGE</a:t>
            </a:r>
            <a:r>
              <a:rPr kumimoji="0" lang="en-GB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merican Typewriter"/>
                <a:cs typeface="American Typewriter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merican Typewriter"/>
                <a:cs typeface="American Typewriter"/>
              </a:rPr>
              <a:t>HEADER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erican Typewriter"/>
              <a:cs typeface="American Typewriter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merican Typewriter"/>
                <a:cs typeface="American Typewriter"/>
              </a:rPr>
              <a:t>APPROVAL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erican Typewriter"/>
              <a:cs typeface="American Typewriter"/>
            </a:endParaRPr>
          </a:p>
        </p:txBody>
      </p:sp>
      <p:sp>
        <p:nvSpPr>
          <p:cNvPr id="39" name="Snip Single Corner Rectangle 38"/>
          <p:cNvSpPr/>
          <p:nvPr/>
        </p:nvSpPr>
        <p:spPr bwMode="auto">
          <a:xfrm>
            <a:off x="739781" y="3638550"/>
            <a:ext cx="1028233" cy="1213633"/>
          </a:xfrm>
          <a:prstGeom prst="snip1Rect">
            <a:avLst/>
          </a:prstGeom>
          <a:solidFill>
            <a:srgbClr val="00B050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50" dirty="0" smtClean="0">
                <a:latin typeface="American Typewriter"/>
                <a:cs typeface="American Typewriter"/>
              </a:rPr>
              <a:t>PACKAGE</a:t>
            </a:r>
            <a:r>
              <a:rPr lang="en-GB" sz="1050" dirty="0" smtClean="0">
                <a:latin typeface="American Typewriter"/>
                <a:cs typeface="American Typewriter"/>
              </a:rPr>
              <a:t/>
            </a:r>
            <a:br>
              <a:rPr lang="en-GB" sz="1050" dirty="0" smtClean="0">
                <a:latin typeface="American Typewriter"/>
                <a:cs typeface="American Typewriter"/>
              </a:rPr>
            </a:br>
            <a:r>
              <a:rPr lang="en-GB" sz="1050" dirty="0" smtClean="0">
                <a:latin typeface="American Typewriter"/>
                <a:cs typeface="American Typewriter"/>
              </a:rPr>
              <a:t>TRADES</a:t>
            </a:r>
            <a:br>
              <a:rPr lang="en-GB" sz="1050" dirty="0" smtClean="0">
                <a:latin typeface="American Typewriter"/>
                <a:cs typeface="American Typewriter"/>
              </a:rPr>
            </a:br>
            <a:r>
              <a:rPr lang="en-GB" sz="1050" dirty="0" smtClean="0">
                <a:latin typeface="American Typewriter"/>
                <a:cs typeface="American Typewriter"/>
              </a:rPr>
              <a:t>CREATED</a:t>
            </a:r>
            <a:endParaRPr lang="en-GB" sz="1050" dirty="0" smtClean="0">
              <a:latin typeface="American Typewriter"/>
              <a:cs typeface="American Typewriter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400448" y="3601808"/>
            <a:ext cx="1194774" cy="1087772"/>
            <a:chOff x="2400448" y="3601808"/>
            <a:chExt cx="1194774" cy="1087772"/>
          </a:xfrm>
        </p:grpSpPr>
        <p:sp>
          <p:nvSpPr>
            <p:cNvPr id="32" name="TextBox 31"/>
            <p:cNvSpPr txBox="1"/>
            <p:nvPr/>
          </p:nvSpPr>
          <p:spPr>
            <a:xfrm>
              <a:off x="2400448" y="4043249"/>
              <a:ext cx="11947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Package/Bulk 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Trade</a:t>
              </a:r>
            </a:p>
            <a:p>
              <a:r>
                <a:rPr lang="en-GB" sz="1200" dirty="0" smtClean="0">
                  <a:latin typeface="American Typewriter"/>
                  <a:cs typeface="American Typewriter"/>
                </a:rPr>
                <a:t>Header  </a:t>
              </a:r>
              <a:r>
                <a:rPr lang="en-GB" sz="1200" dirty="0" smtClean="0">
                  <a:latin typeface="American Typewriter"/>
                  <a:cs typeface="American Typewriter"/>
                </a:rPr>
                <a:t>Only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  <p:sp>
          <p:nvSpPr>
            <p:cNvPr id="40" name="Snip Single Corner Rectangle 39"/>
            <p:cNvSpPr/>
            <p:nvPr/>
          </p:nvSpPr>
          <p:spPr bwMode="auto">
            <a:xfrm>
              <a:off x="2648418" y="3601808"/>
              <a:ext cx="401607" cy="457480"/>
            </a:xfrm>
            <a:prstGeom prst="snip1Rect">
              <a:avLst/>
            </a:prstGeom>
            <a:solidFill>
              <a:srgbClr val="92D050"/>
            </a:soli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500" dirty="0" smtClean="0">
                <a:latin typeface="American Typewriter"/>
                <a:cs typeface="American Typewriter"/>
              </a:endParaRPr>
            </a:p>
          </p:txBody>
        </p:sp>
      </p:grpSp>
      <p:cxnSp>
        <p:nvCxnSpPr>
          <p:cNvPr id="43" name="Elbow Connector 42"/>
          <p:cNvCxnSpPr>
            <a:stCxn id="39" idx="1"/>
            <a:endCxn id="38" idx="1"/>
          </p:cNvCxnSpPr>
          <p:nvPr/>
        </p:nvCxnSpPr>
        <p:spPr bwMode="auto">
          <a:xfrm rot="16200000" flipH="1">
            <a:off x="2884165" y="3221915"/>
            <a:ext cx="12700" cy="3260535"/>
          </a:xfrm>
          <a:prstGeom prst="bentConnector3">
            <a:avLst>
              <a:gd name="adj1" fmla="val 1800000"/>
            </a:avLst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151440" y="5371110"/>
            <a:ext cx="1930339" cy="264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merican Typewriter"/>
                <a:cs typeface="American Typewriter"/>
              </a:rPr>
              <a:t>Trader Approves Header</a:t>
            </a:r>
            <a:endParaRPr lang="en-GB" sz="1200" dirty="0">
              <a:latin typeface="American Typewriter"/>
              <a:cs typeface="American Typewriter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615077" y="522322"/>
            <a:ext cx="949905" cy="1116153"/>
            <a:chOff x="47519" y="658570"/>
            <a:chExt cx="851115" cy="946105"/>
          </a:xfrm>
        </p:grpSpPr>
        <p:sp>
          <p:nvSpPr>
            <p:cNvPr id="41" name="TextBox 40"/>
            <p:cNvSpPr txBox="1"/>
            <p:nvPr/>
          </p:nvSpPr>
          <p:spPr>
            <a:xfrm>
              <a:off x="47519" y="658570"/>
              <a:ext cx="851115" cy="26443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Marketer 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688" y="956796"/>
              <a:ext cx="494102" cy="647879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4200756" y="522322"/>
            <a:ext cx="923413" cy="1277710"/>
            <a:chOff x="4187424" y="1528587"/>
            <a:chExt cx="894722" cy="1154405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7424" y="1788270"/>
              <a:ext cx="894722" cy="894722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187424" y="1528587"/>
              <a:ext cx="771741" cy="27699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merican Typewriter"/>
                  <a:cs typeface="American Typewriter"/>
                </a:rPr>
                <a:t>Trader</a:t>
              </a:r>
              <a:endParaRPr lang="en-GB" sz="1200" dirty="0">
                <a:latin typeface="American Typewriter"/>
                <a:cs typeface="American Typewriter"/>
              </a:endParaRPr>
            </a:p>
          </p:txBody>
        </p:sp>
      </p:grpSp>
      <p:sp>
        <p:nvSpPr>
          <p:cNvPr id="60" name="Left-Right Arrow 59"/>
          <p:cNvSpPr/>
          <p:nvPr/>
        </p:nvSpPr>
        <p:spPr>
          <a:xfrm>
            <a:off x="3294733" y="1242324"/>
            <a:ext cx="1023109" cy="3510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18479" y="5674174"/>
            <a:ext cx="381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merican Typewriter"/>
                <a:cs typeface="American Typewriter"/>
              </a:rPr>
              <a:t>Marketer populates further details – Sends Trade Downstream</a:t>
            </a:r>
            <a:endParaRPr lang="en-GB" sz="1200" dirty="0">
              <a:latin typeface="American Typewriter"/>
              <a:cs typeface="American Typewriter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74570" y="2163793"/>
            <a:ext cx="290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merican Typewriter"/>
                <a:cs typeface="American Typewriter"/>
              </a:rPr>
              <a:t> individual Trades Flows Downstream</a:t>
            </a:r>
            <a:endParaRPr lang="en-GB" sz="1200" dirty="0">
              <a:latin typeface="American Typewriter"/>
              <a:cs typeface="American Typewriter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298902" y="3548933"/>
            <a:ext cx="943632" cy="903106"/>
            <a:chOff x="4031622" y="5556950"/>
            <a:chExt cx="943632" cy="903106"/>
          </a:xfrm>
        </p:grpSpPr>
        <p:grpSp>
          <p:nvGrpSpPr>
            <p:cNvPr id="76" name="Group 75"/>
            <p:cNvGrpSpPr/>
            <p:nvPr/>
          </p:nvGrpSpPr>
          <p:grpSpPr>
            <a:xfrm>
              <a:off x="4031622" y="5556950"/>
              <a:ext cx="943632" cy="903106"/>
              <a:chOff x="2400448" y="3601808"/>
              <a:chExt cx="943632" cy="903106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2400448" y="4043249"/>
                <a:ext cx="9436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American Typewriter"/>
                    <a:cs typeface="American Typewriter"/>
                  </a:rPr>
                  <a:t>Individual</a:t>
                </a:r>
              </a:p>
              <a:p>
                <a:r>
                  <a:rPr lang="en-GB" sz="1200" dirty="0" smtClean="0">
                    <a:latin typeface="American Typewriter"/>
                    <a:cs typeface="American Typewriter"/>
                  </a:rPr>
                  <a:t>Trades</a:t>
                </a:r>
              </a:p>
            </p:txBody>
          </p:sp>
          <p:sp>
            <p:nvSpPr>
              <p:cNvPr id="78" name="Snip Single Corner Rectangle 77"/>
              <p:cNvSpPr/>
              <p:nvPr/>
            </p:nvSpPr>
            <p:spPr bwMode="auto">
              <a:xfrm>
                <a:off x="2648418" y="3601808"/>
                <a:ext cx="401607" cy="457480"/>
              </a:xfrm>
              <a:prstGeom prst="snip1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500" dirty="0" smtClean="0">
                  <a:latin typeface="American Typewriter"/>
                  <a:cs typeface="American Typewriter"/>
                </a:endParaRPr>
              </a:p>
            </p:txBody>
          </p:sp>
        </p:grpSp>
        <p:sp>
          <p:nvSpPr>
            <p:cNvPr id="79" name="Snip Single Corner Rectangle 78"/>
            <p:cNvSpPr/>
            <p:nvPr/>
          </p:nvSpPr>
          <p:spPr bwMode="auto">
            <a:xfrm>
              <a:off x="4401225" y="5618364"/>
              <a:ext cx="401607" cy="457480"/>
            </a:xfrm>
            <a:prstGeom prst="snip1Rect">
              <a:avLst/>
            </a:prstGeom>
            <a:solidFill>
              <a:srgbClr val="0000FF"/>
            </a:soli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500" dirty="0" smtClean="0">
                <a:latin typeface="American Typewriter"/>
                <a:cs typeface="American Typewrit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25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8862E-6 -0.05234 L 1.18862E-6 -6.72534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19 2.55211E-6 L 0.05119 -0.0018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5183E-6 6.43817E-7 L 0.0767 0.00186 " pathEditMode="relative" ptsTypes="AA">
                                      <p:cBhvr>
                                        <p:cTn id="8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29E-8 -1.57943E-6 L 0.08763 0.00185 " pathEditMode="relative" ptsTypes="AA">
                                      <p:cBhvr>
                                        <p:cTn id="10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82 -0.08708 L -0.08884 -0.08708 C -0.06628 -0.08708 -0.03852 -0.03775 -0.03852 0.00255 L -0.03852 0.09264 " pathEditMode="relative" rAng="0" ptsTypes="FfFF">
                                      <p:cBhvr>
                                        <p:cTn id="11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5" y="8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4" grpId="0"/>
      <p:bldP spid="44" grpId="1"/>
      <p:bldP spid="60" grpId="0" animBg="1"/>
      <p:bldP spid="71" grpId="0"/>
      <p:bldP spid="71" grpId="1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PageNumbe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71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Kamat</dc:creator>
  <cp:lastModifiedBy>Amit Kamat</cp:lastModifiedBy>
  <cp:revision>11</cp:revision>
  <dcterms:created xsi:type="dcterms:W3CDTF">2013-02-27T17:06:43Z</dcterms:created>
  <dcterms:modified xsi:type="dcterms:W3CDTF">2013-02-27T20:57:47Z</dcterms:modified>
</cp:coreProperties>
</file>