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024" autoAdjust="0"/>
  </p:normalViewPr>
  <p:slideViewPr>
    <p:cSldViewPr snapToGrid="0" snapToObjects="1">
      <p:cViewPr>
        <p:scale>
          <a:sx n="143" d="100"/>
          <a:sy n="143" d="100"/>
        </p:scale>
        <p:origin x="-15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94A26-C590-9F40-B51F-E4BE99C990BD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3B16-1FEF-B645-B65A-D5DD7BA0E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3B16-1FEF-B645-B65A-D5DD7BA0E3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1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4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1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7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3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5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5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3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2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1950E-E45A-8C4C-AC1A-2239322F3D69}" type="datetimeFigureOut">
              <a:rPr lang="en-US" smtClean="0"/>
              <a:t>04/03/2013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5D64-90BD-3147-81CA-4E2729513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3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Custom 3">
            <a:hlinkClick r:id="" action="ppaction://noaction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Blank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Bank Gothic"/>
                <a:cs typeface="Bank Gothic"/>
              </a:rPr>
              <a:t>A</a:t>
            </a:r>
            <a:r>
              <a:rPr lang="en-US" sz="1100" dirty="0" smtClean="0">
                <a:solidFill>
                  <a:schemeClr val="bg1"/>
                </a:solidFill>
                <a:latin typeface="Bank Gothic"/>
                <a:cs typeface="Bank Gothic"/>
              </a:rPr>
              <a:t>mit </a:t>
            </a:r>
            <a:r>
              <a:rPr lang="en-US" sz="2400" dirty="0" smtClean="0">
                <a:solidFill>
                  <a:schemeClr val="bg1"/>
                </a:solidFill>
                <a:latin typeface="Bank Gothic"/>
                <a:cs typeface="Bank Gothic"/>
              </a:rPr>
              <a:t>K</a:t>
            </a:r>
            <a:r>
              <a:rPr lang="en-US" sz="1100" dirty="0" smtClean="0">
                <a:solidFill>
                  <a:schemeClr val="bg1"/>
                </a:solidFill>
                <a:latin typeface="Bank Gothic"/>
                <a:cs typeface="Bank Gothic"/>
              </a:rPr>
              <a:t>amat’s </a:t>
            </a:r>
            <a:r>
              <a:rPr lang="en-US" sz="2400" dirty="0" smtClean="0">
                <a:solidFill>
                  <a:schemeClr val="bg1"/>
                </a:solidFill>
                <a:latin typeface="Bank Gothic"/>
                <a:cs typeface="Bank Gothic"/>
              </a:rPr>
              <a:t>R</a:t>
            </a:r>
            <a:r>
              <a:rPr lang="en-US" sz="1100" dirty="0" smtClean="0">
                <a:solidFill>
                  <a:schemeClr val="bg1"/>
                </a:solidFill>
                <a:latin typeface="Bank Gothic"/>
                <a:cs typeface="Bank Gothic"/>
              </a:rPr>
              <a:t>esume [ </a:t>
            </a:r>
            <a:r>
              <a:rPr lang="en-US" sz="800" dirty="0" smtClean="0">
                <a:solidFill>
                  <a:schemeClr val="bg1"/>
                </a:solidFill>
                <a:latin typeface="Bank Gothic"/>
                <a:cs typeface="Bank Gothic"/>
              </a:rPr>
              <a:t>07740704609 | amit.r.kamat@gmail.com</a:t>
            </a:r>
            <a:r>
              <a:rPr lang="en-US" sz="800" dirty="0">
                <a:solidFill>
                  <a:schemeClr val="bg1"/>
                </a:solidFill>
                <a:latin typeface="Bank Gothic"/>
                <a:cs typeface="Bank Gothic"/>
              </a:rPr>
              <a:t> </a:t>
            </a:r>
            <a:r>
              <a:rPr lang="en-US" sz="800" dirty="0" smtClean="0">
                <a:solidFill>
                  <a:schemeClr val="bg1"/>
                </a:solidFill>
                <a:latin typeface="Bank Gothic"/>
                <a:cs typeface="Bank Gothic"/>
              </a:rPr>
              <a:t>| British </a:t>
            </a:r>
            <a:r>
              <a:rPr lang="en-US" sz="1100" dirty="0" smtClean="0">
                <a:solidFill>
                  <a:schemeClr val="bg1"/>
                </a:solidFill>
                <a:latin typeface="Bank Gothic"/>
                <a:cs typeface="Bank Gothic"/>
              </a:rPr>
              <a:t>]</a:t>
            </a:r>
            <a:r>
              <a:rPr lang="en-US" sz="1200" dirty="0" smtClean="0">
                <a:solidFill>
                  <a:schemeClr val="bg1"/>
                </a:solidFill>
                <a:latin typeface="Bank Gothic"/>
                <a:cs typeface="Bank Gothic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Bank Gothic"/>
                <a:cs typeface="Bank Gothic"/>
              </a:rPr>
              <a:t>		</a:t>
            </a:r>
          </a:p>
          <a:p>
            <a:pPr lvl="1" algn="r"/>
            <a:endParaRPr lang="en-US" sz="20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-11969" y="2510233"/>
            <a:ext cx="9144000" cy="335225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-11969" y="429300"/>
            <a:ext cx="3890207" cy="54471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alphaModFix amt="17000"/>
          </a:blip>
          <a:stretch>
            <a:fillRect/>
          </a:stretch>
        </p:blipFill>
        <p:spPr>
          <a:xfrm>
            <a:off x="1793415" y="419198"/>
            <a:ext cx="7067588" cy="5447156"/>
          </a:xfrm>
          <a:prstGeom prst="rect">
            <a:avLst/>
          </a:prstGeom>
          <a:ln>
            <a:noFill/>
          </a:ln>
        </p:spPr>
      </p:pic>
      <p:sp>
        <p:nvSpPr>
          <p:cNvPr id="47" name="TextBox 46"/>
          <p:cNvSpPr txBox="1">
            <a:spLocks/>
          </p:cNvSpPr>
          <p:nvPr/>
        </p:nvSpPr>
        <p:spPr>
          <a:xfrm flipV="1">
            <a:off x="8650782" y="975239"/>
            <a:ext cx="553998" cy="2056123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vert" wrap="square" rtlCol="0" anchor="b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Bank Gothic"/>
                <a:cs typeface="Bank Gothic"/>
              </a:rPr>
              <a:t>A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Bank Gothic"/>
                <a:cs typeface="Bank Gothic"/>
              </a:rPr>
              <a:t>CADEMIC</a:t>
            </a:r>
            <a:endParaRPr lang="en-US" sz="1050" dirty="0">
              <a:solidFill>
                <a:schemeClr val="bg1">
                  <a:lumMod val="75000"/>
                </a:schemeClr>
              </a:solidFill>
              <a:latin typeface="Bank Gothic"/>
              <a:cs typeface="Bank Gothic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-11969" y="2490250"/>
            <a:ext cx="913202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6766" y="415328"/>
            <a:ext cx="8992159" cy="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/>
          </p:cNvSpPr>
          <p:nvPr/>
        </p:nvSpPr>
        <p:spPr>
          <a:xfrm flipV="1">
            <a:off x="8650782" y="3132074"/>
            <a:ext cx="553998" cy="2056123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vert" wrap="square" rtlCol="0" anchor="b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Bank Gothic"/>
                <a:cs typeface="Bank Gothic"/>
              </a:rPr>
              <a:t>P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Bank Gothic"/>
                <a:cs typeface="Bank Gothic"/>
              </a:rPr>
              <a:t>rofessional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Bank Gothic"/>
              <a:cs typeface="Bank Gothic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833799" y="2489175"/>
            <a:ext cx="0" cy="18648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333808" y="634352"/>
            <a:ext cx="0" cy="182949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none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392650" y="976640"/>
            <a:ext cx="0" cy="22737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none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8218150" y="1211119"/>
            <a:ext cx="0" cy="127913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none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524032" y="2011325"/>
            <a:ext cx="3278952" cy="1394071"/>
            <a:chOff x="1547981" y="2756122"/>
            <a:chExt cx="3278952" cy="1394071"/>
          </a:xfrm>
        </p:grpSpPr>
        <p:sp>
          <p:nvSpPr>
            <p:cNvPr id="96" name="Right Triangle 95"/>
            <p:cNvSpPr/>
            <p:nvPr/>
          </p:nvSpPr>
          <p:spPr>
            <a:xfrm rot="10800000">
              <a:off x="1965829" y="3255030"/>
              <a:ext cx="2861104" cy="895163"/>
            </a:xfrm>
            <a:prstGeom prst="rtTriangle">
              <a:avLst/>
            </a:prstGeom>
            <a:gradFill flip="none" rotWithShape="1">
              <a:gsLst>
                <a:gs pos="0">
                  <a:schemeClr val="accent5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ight Triangle 68"/>
            <p:cNvSpPr/>
            <p:nvPr/>
          </p:nvSpPr>
          <p:spPr>
            <a:xfrm rot="12526105" flipH="1">
              <a:off x="1547981" y="2756122"/>
              <a:ext cx="1607058" cy="895163"/>
            </a:xfrm>
            <a:prstGeom prst="rtTriangle">
              <a:avLst/>
            </a:prstGeom>
            <a:gradFill flip="none" rotWithShape="1">
              <a:gsLst>
                <a:gs pos="0">
                  <a:schemeClr val="accent5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2013955"/>
            <a:ext cx="2954361" cy="1391445"/>
            <a:chOff x="23949" y="2758752"/>
            <a:chExt cx="2954361" cy="1391445"/>
          </a:xfrm>
        </p:grpSpPr>
        <p:sp>
          <p:nvSpPr>
            <p:cNvPr id="92" name="Right Triangle 91"/>
            <p:cNvSpPr/>
            <p:nvPr/>
          </p:nvSpPr>
          <p:spPr>
            <a:xfrm rot="5400000">
              <a:off x="1051235" y="2223122"/>
              <a:ext cx="899789" cy="2954361"/>
            </a:xfrm>
            <a:prstGeom prst="rtTriangle">
              <a:avLst/>
            </a:prstGeom>
            <a:gradFill flip="none" rotWithShape="1">
              <a:gsLst>
                <a:gs pos="0">
                  <a:schemeClr val="accent3">
                    <a:tint val="100000"/>
                    <a:shade val="100000"/>
                    <a:satMod val="130000"/>
                    <a:alpha val="44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  <a:alpha val="44000"/>
                  </a:schemeClr>
                </a:gs>
              </a:gsLst>
              <a:lin ang="16200000" scaled="0"/>
              <a:tileRect/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Triangle 69"/>
            <p:cNvSpPr/>
            <p:nvPr/>
          </p:nvSpPr>
          <p:spPr>
            <a:xfrm rot="7497040">
              <a:off x="969002" y="2549871"/>
              <a:ext cx="899789" cy="1317552"/>
            </a:xfrm>
            <a:prstGeom prst="rtTriangle">
              <a:avLst/>
            </a:prstGeom>
            <a:gradFill flip="none" rotWithShape="1">
              <a:gsLst>
                <a:gs pos="0">
                  <a:schemeClr val="accent3">
                    <a:tint val="100000"/>
                    <a:shade val="100000"/>
                    <a:satMod val="130000"/>
                    <a:alpha val="44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  <a:alpha val="44000"/>
                  </a:schemeClr>
                </a:gs>
              </a:gsLst>
              <a:lin ang="16200000" scaled="0"/>
              <a:tileRect/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48172" y="999620"/>
            <a:ext cx="4517600" cy="3021225"/>
            <a:chOff x="4292972" y="1747247"/>
            <a:chExt cx="4517600" cy="3021225"/>
          </a:xfrm>
        </p:grpSpPr>
        <p:sp>
          <p:nvSpPr>
            <p:cNvPr id="71" name="Right Triangle 70"/>
            <p:cNvSpPr/>
            <p:nvPr/>
          </p:nvSpPr>
          <p:spPr>
            <a:xfrm rot="18207351" flipH="1" flipV="1">
              <a:off x="6855950" y="2034842"/>
              <a:ext cx="1571521" cy="2337722"/>
            </a:xfrm>
            <a:prstGeom prst="rtTriangle">
              <a:avLst/>
            </a:prstGeom>
            <a:gradFill flip="none" rotWithShape="1">
              <a:gsLst>
                <a:gs pos="0">
                  <a:schemeClr val="accent6">
                    <a:tint val="100000"/>
                    <a:shade val="100000"/>
                    <a:satMod val="130000"/>
                    <a:alpha val="62000"/>
                  </a:schemeClr>
                </a:gs>
                <a:gs pos="100000">
                  <a:schemeClr val="accent6">
                    <a:tint val="50000"/>
                    <a:shade val="100000"/>
                    <a:satMod val="350000"/>
                    <a:alpha val="62000"/>
                  </a:schemeClr>
                </a:gs>
              </a:gsLst>
              <a:lin ang="16200000" scaled="0"/>
              <a:tileRect/>
            </a:gradFill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ight Triangle 71"/>
            <p:cNvSpPr/>
            <p:nvPr/>
          </p:nvSpPr>
          <p:spPr>
            <a:xfrm rot="7465898" flipH="1" flipV="1">
              <a:off x="4972676" y="1067543"/>
              <a:ext cx="3021225" cy="4380633"/>
            </a:xfrm>
            <a:prstGeom prst="rtTriangle">
              <a:avLst/>
            </a:prstGeom>
            <a:gradFill flip="none" rotWithShape="1">
              <a:gsLst>
                <a:gs pos="0">
                  <a:schemeClr val="accent6">
                    <a:tint val="100000"/>
                    <a:shade val="100000"/>
                    <a:satMod val="130000"/>
                    <a:alpha val="62000"/>
                  </a:schemeClr>
                </a:gs>
                <a:gs pos="100000">
                  <a:schemeClr val="accent6">
                    <a:tint val="50000"/>
                    <a:shade val="100000"/>
                    <a:satMod val="350000"/>
                    <a:alpha val="62000"/>
                  </a:schemeClr>
                </a:gs>
              </a:gsLst>
              <a:lin ang="16200000" scaled="0"/>
              <a:tileRect/>
            </a:gradFill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60512" y="1712194"/>
            <a:ext cx="4830563" cy="1597895"/>
            <a:chOff x="2984461" y="2456991"/>
            <a:chExt cx="4830563" cy="1597895"/>
          </a:xfrm>
        </p:grpSpPr>
        <p:sp>
          <p:nvSpPr>
            <p:cNvPr id="125" name="Right Triangle 124"/>
            <p:cNvSpPr/>
            <p:nvPr/>
          </p:nvSpPr>
          <p:spPr>
            <a:xfrm rot="1419215" flipH="1">
              <a:off x="4171424" y="2456991"/>
              <a:ext cx="3643600" cy="1597895"/>
            </a:xfrm>
            <a:prstGeom prst="rtTriangle">
              <a:avLst/>
            </a:prstGeom>
            <a:gradFill flip="none" rotWithShape="1">
              <a:gsLst>
                <a:gs pos="0">
                  <a:schemeClr val="accent4">
                    <a:tint val="100000"/>
                    <a:shade val="100000"/>
                    <a:satMod val="130000"/>
                    <a:alpha val="7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  <a:alpha val="70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Triangle 66"/>
            <p:cNvSpPr/>
            <p:nvPr/>
          </p:nvSpPr>
          <p:spPr>
            <a:xfrm rot="12192462" flipH="1">
              <a:off x="2984461" y="2857672"/>
              <a:ext cx="1610731" cy="708449"/>
            </a:xfrm>
            <a:prstGeom prst="rtTriangle">
              <a:avLst/>
            </a:prstGeom>
            <a:gradFill flip="none" rotWithShape="1">
              <a:gsLst>
                <a:gs pos="0">
                  <a:schemeClr val="accent4">
                    <a:tint val="100000"/>
                    <a:shade val="100000"/>
                    <a:satMod val="130000"/>
                    <a:alpha val="7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  <a:alpha val="70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294094" y="1851785"/>
            <a:ext cx="3511196" cy="1316896"/>
            <a:chOff x="5285719" y="2596580"/>
            <a:chExt cx="3511196" cy="1316896"/>
          </a:xfrm>
        </p:grpSpPr>
        <p:sp>
          <p:nvSpPr>
            <p:cNvPr id="127" name="Right Triangle 126"/>
            <p:cNvSpPr/>
            <p:nvPr/>
          </p:nvSpPr>
          <p:spPr>
            <a:xfrm rot="4402418" flipV="1">
              <a:off x="6547022" y="1472977"/>
              <a:ext cx="1043787" cy="3455998"/>
            </a:xfrm>
            <a:prstGeom prst="rtTriangl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rgbClr val="FF66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ight Triangle 125"/>
            <p:cNvSpPr/>
            <p:nvPr/>
          </p:nvSpPr>
          <p:spPr>
            <a:xfrm rot="17466675">
              <a:off x="6361012" y="1521287"/>
              <a:ext cx="1316896" cy="3467482"/>
            </a:xfrm>
            <a:prstGeom prst="rtTriangle">
              <a:avLst/>
            </a:prstGeom>
            <a:gradFill flip="none" rotWithShape="1">
              <a:gsLst>
                <a:gs pos="0">
                  <a:schemeClr val="accent2">
                    <a:tint val="100000"/>
                    <a:shade val="100000"/>
                    <a:satMod val="130000"/>
                    <a:alpha val="77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  <a:alpha val="77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99361" y="440226"/>
            <a:ext cx="8587965" cy="1874541"/>
            <a:chOff x="-39705" y="818619"/>
            <a:chExt cx="8587965" cy="1874541"/>
          </a:xfrm>
        </p:grpSpPr>
        <p:sp>
          <p:nvSpPr>
            <p:cNvPr id="41" name="TextBox 40"/>
            <p:cNvSpPr txBox="1"/>
            <p:nvPr/>
          </p:nvSpPr>
          <p:spPr>
            <a:xfrm>
              <a:off x="-39705" y="818619"/>
              <a:ext cx="400110" cy="1751944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Bachelors Degree – Electronics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1989</a:t>
              </a:r>
              <a:r>
                <a:rPr lang="en-US" sz="700" dirty="0" smtClean="0">
                  <a:latin typeface="Bank Gothic"/>
                  <a:cs typeface="Bank Gothic"/>
                </a:rPr>
                <a:t>/93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67430" y="1297239"/>
              <a:ext cx="400110" cy="1361911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Lotus Domino Developer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1996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3350" y="1258767"/>
              <a:ext cx="400110" cy="1400383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Novell Netware Engineer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1995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40919" y="1305601"/>
              <a:ext cx="400110" cy="1387559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Java Certified Developer 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1999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148150" y="1999381"/>
              <a:ext cx="400110" cy="682238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Project MP</a:t>
              </a:r>
              <a:endParaRPr lang="en-US" sz="700" dirty="0" smtClean="0">
                <a:latin typeface="Bank Gothic"/>
                <a:cs typeface="Bank Gothic"/>
              </a:endParaRP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2012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8219" y="1181353"/>
              <a:ext cx="400110" cy="1490152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Certified Financial Analyst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2009 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767796" y="1488674"/>
              <a:ext cx="400110" cy="1197904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Prince2 Professional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2009 </a:t>
              </a:r>
              <a:endParaRPr lang="en-US" sz="700" dirty="0">
                <a:latin typeface="Bank Gothic"/>
                <a:cs typeface="Bank Gothic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92650" y="1142882"/>
              <a:ext cx="400110" cy="1528624"/>
            </a:xfrm>
            <a:prstGeom prst="rect">
              <a:avLst/>
            </a:prstGeom>
            <a:noFill/>
          </p:spPr>
          <p:txBody>
            <a:bodyPr vert="vert270" wrap="none" rtlCol="0" anchor="t">
              <a:spAutoFit/>
            </a:bodyPr>
            <a:lstStyle/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Professional Scrum-Master</a:t>
              </a:r>
            </a:p>
            <a:p>
              <a:pPr algn="dist"/>
              <a:r>
                <a:rPr lang="en-US" sz="700" dirty="0" smtClean="0">
                  <a:latin typeface="Bank Gothic"/>
                  <a:cs typeface="Bank Gothic"/>
                </a:rPr>
                <a:t>2012</a:t>
              </a:r>
              <a:endParaRPr lang="en-US" sz="700" dirty="0">
                <a:latin typeface="Bank Gothic"/>
                <a:cs typeface="Bank Gothic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 rot="4227358">
            <a:off x="543866" y="2311443"/>
            <a:ext cx="400110" cy="1400383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TULEC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System Support Engineer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60" name="TextBox 59"/>
          <p:cNvSpPr txBox="1"/>
          <p:nvPr/>
        </p:nvSpPr>
        <p:spPr>
          <a:xfrm rot="4277656">
            <a:off x="1920152" y="2262861"/>
            <a:ext cx="400110" cy="1409663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Microland Limited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System support executive 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61" name="TextBox 60"/>
          <p:cNvSpPr txBox="1"/>
          <p:nvPr/>
        </p:nvSpPr>
        <p:spPr>
          <a:xfrm rot="4286478">
            <a:off x="2136727" y="2727954"/>
            <a:ext cx="400110" cy="1387559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Digital Equipment Limited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Technology Consultant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64" name="TextBox 63"/>
          <p:cNvSpPr txBox="1"/>
          <p:nvPr/>
        </p:nvSpPr>
        <p:spPr>
          <a:xfrm rot="4296673">
            <a:off x="3534029" y="2258118"/>
            <a:ext cx="400110" cy="1361911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CSC Limited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Lotus Domino Developer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65" name="TextBox 64"/>
          <p:cNvSpPr txBox="1"/>
          <p:nvPr/>
        </p:nvSpPr>
        <p:spPr>
          <a:xfrm rot="4272131">
            <a:off x="4828221" y="2304832"/>
            <a:ext cx="400110" cy="1118255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JPMorgan Chase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Java Web Developer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sp>
        <p:nvSpPr>
          <p:cNvPr id="66" name="TextBox 65"/>
          <p:cNvSpPr txBox="1"/>
          <p:nvPr/>
        </p:nvSpPr>
        <p:spPr>
          <a:xfrm rot="4283920">
            <a:off x="6267229" y="2419293"/>
            <a:ext cx="400110" cy="1349087"/>
          </a:xfrm>
          <a:prstGeom prst="rect">
            <a:avLst/>
          </a:prstGeom>
          <a:noFill/>
        </p:spPr>
        <p:txBody>
          <a:bodyPr vert="vert270" wrap="none" rtlCol="0" anchor="t">
            <a:spAutoFit/>
          </a:bodyPr>
          <a:lstStyle/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JPMorgan Chase</a:t>
            </a:r>
          </a:p>
          <a:p>
            <a:pPr algn="dist"/>
            <a:r>
              <a:rPr lang="en-US" sz="700" dirty="0" smtClean="0">
                <a:solidFill>
                  <a:schemeClr val="bg1"/>
                </a:solidFill>
                <a:latin typeface="Bank Gothic"/>
                <a:cs typeface="Bank Gothic"/>
              </a:rPr>
              <a:t>Senior Project Manager</a:t>
            </a:r>
            <a:endParaRPr lang="en-US" sz="700" dirty="0">
              <a:solidFill>
                <a:schemeClr val="bg1"/>
              </a:solidFill>
              <a:latin typeface="Bank Gothic"/>
              <a:cs typeface="Bank Gothic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074632" y="403071"/>
            <a:ext cx="1803606" cy="860648"/>
            <a:chOff x="42221" y="4268277"/>
            <a:chExt cx="1925122" cy="1148831"/>
          </a:xfrm>
        </p:grpSpPr>
        <p:grpSp>
          <p:nvGrpSpPr>
            <p:cNvPr id="100" name="Group 99"/>
            <p:cNvGrpSpPr/>
            <p:nvPr/>
          </p:nvGrpSpPr>
          <p:grpSpPr>
            <a:xfrm>
              <a:off x="42221" y="4692383"/>
              <a:ext cx="1816678" cy="287585"/>
              <a:chOff x="445783" y="5628267"/>
              <a:chExt cx="1816678" cy="804901"/>
            </a:xfrm>
          </p:grpSpPr>
          <p:sp>
            <p:nvSpPr>
              <p:cNvPr id="98" name="Cube 97"/>
              <p:cNvSpPr/>
              <p:nvPr/>
            </p:nvSpPr>
            <p:spPr>
              <a:xfrm>
                <a:off x="445783" y="5931515"/>
                <a:ext cx="115276" cy="403489"/>
              </a:xfrm>
              <a:prstGeom prst="cube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34166" y="5628267"/>
                <a:ext cx="1728295" cy="804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rgbClr val="9BBB59"/>
                    </a:solidFill>
                    <a:latin typeface="Bank Gothic"/>
                    <a:cs typeface="Bank Gothic"/>
                  </a:rPr>
                  <a:t>Network Technology</a:t>
                </a:r>
                <a:endParaRPr lang="en-US" sz="800" dirty="0">
                  <a:solidFill>
                    <a:srgbClr val="9BBB59"/>
                  </a:solidFill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42221" y="4911341"/>
              <a:ext cx="1774837" cy="287584"/>
              <a:chOff x="447772" y="5417726"/>
              <a:chExt cx="1774837" cy="804896"/>
            </a:xfrm>
          </p:grpSpPr>
          <p:sp>
            <p:nvSpPr>
              <p:cNvPr id="102" name="Cube 101"/>
              <p:cNvSpPr/>
              <p:nvPr/>
            </p:nvSpPr>
            <p:spPr>
              <a:xfrm>
                <a:off x="447772" y="5675595"/>
                <a:ext cx="115276" cy="403487"/>
              </a:xfrm>
              <a:prstGeom prst="cube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rgbClr val="4BACC6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21104" y="5417726"/>
                <a:ext cx="1701505" cy="804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chemeClr val="accent5"/>
                    </a:solidFill>
                    <a:latin typeface="Bank Gothic"/>
                    <a:cs typeface="Bank Gothic"/>
                  </a:rPr>
                  <a:t>Lotus Domino</a:t>
                </a:r>
                <a:endParaRPr lang="en-US" sz="800" dirty="0">
                  <a:solidFill>
                    <a:schemeClr val="accent5"/>
                  </a:solidFill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2221" y="5108983"/>
              <a:ext cx="1859612" cy="308125"/>
              <a:chOff x="445784" y="5234967"/>
              <a:chExt cx="1859612" cy="862386"/>
            </a:xfrm>
          </p:grpSpPr>
          <p:sp>
            <p:nvSpPr>
              <p:cNvPr id="105" name="Cube 104"/>
              <p:cNvSpPr/>
              <p:nvPr/>
            </p:nvSpPr>
            <p:spPr>
              <a:xfrm>
                <a:off x="445784" y="5497357"/>
                <a:ext cx="115276" cy="403487"/>
              </a:xfrm>
              <a:prstGeom prst="cube">
                <a:avLst/>
              </a:prstGeom>
              <a:solidFill>
                <a:srgbClr val="8064A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rgbClr val="4BACC6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06235" y="5234967"/>
                <a:ext cx="1799161" cy="862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chemeClr val="accent4"/>
                    </a:solidFill>
                    <a:latin typeface="Bank Gothic"/>
                    <a:cs typeface="Bank Gothic"/>
                  </a:rPr>
                  <a:t>Java / Web </a:t>
                </a:r>
                <a:r>
                  <a:rPr lang="en-US" sz="900" dirty="0" smtClean="0">
                    <a:solidFill>
                      <a:schemeClr val="accent4"/>
                    </a:solidFill>
                    <a:latin typeface="Bank Gothic"/>
                    <a:cs typeface="Bank Gothic"/>
                  </a:rPr>
                  <a:t>Technology</a:t>
                </a:r>
                <a:endParaRPr lang="en-US" sz="800" dirty="0">
                  <a:solidFill>
                    <a:schemeClr val="accent4"/>
                  </a:solidFill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51236" y="4268277"/>
              <a:ext cx="1834825" cy="287583"/>
              <a:chOff x="456586" y="5735645"/>
              <a:chExt cx="1834825" cy="804897"/>
            </a:xfrm>
          </p:grpSpPr>
          <p:sp>
            <p:nvSpPr>
              <p:cNvPr id="108" name="Cube 107"/>
              <p:cNvSpPr/>
              <p:nvPr/>
            </p:nvSpPr>
            <p:spPr>
              <a:xfrm>
                <a:off x="456586" y="6011052"/>
                <a:ext cx="115276" cy="403489"/>
              </a:xfrm>
              <a:prstGeom prst="cube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rgbClr val="4BACC6"/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535954" y="5735645"/>
                <a:ext cx="1755457" cy="804897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sz="800" dirty="0" smtClean="0">
                    <a:solidFill>
                      <a:schemeClr val="accent2"/>
                    </a:solidFill>
                    <a:latin typeface="Bank Gothic"/>
                    <a:cs typeface="Bank Gothic"/>
                  </a:rPr>
                  <a:t>Project Management</a:t>
                </a:r>
                <a:endParaRPr lang="en-US" sz="800" dirty="0">
                  <a:solidFill>
                    <a:schemeClr val="accent2"/>
                  </a:solidFill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42221" y="4469279"/>
              <a:ext cx="1925122" cy="264031"/>
              <a:chOff x="460674" y="5695230"/>
              <a:chExt cx="1925122" cy="738979"/>
            </a:xfrm>
          </p:grpSpPr>
          <p:sp>
            <p:nvSpPr>
              <p:cNvPr id="77" name="Cube 76"/>
              <p:cNvSpPr/>
              <p:nvPr/>
            </p:nvSpPr>
            <p:spPr>
              <a:xfrm>
                <a:off x="460674" y="6030720"/>
                <a:ext cx="115276" cy="403489"/>
              </a:xfrm>
              <a:prstGeom prst="cub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rgbClr val="4BACC6"/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34007" y="5695230"/>
                <a:ext cx="1851789" cy="602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>
                    <a:solidFill>
                      <a:schemeClr val="accent6"/>
                    </a:solidFill>
                    <a:latin typeface="Bank Gothic"/>
                    <a:cs typeface="Bank Gothic"/>
                  </a:rPr>
                  <a:t>Business Knowledge/Finance</a:t>
                </a:r>
                <a:endParaRPr lang="en-US" sz="800" dirty="0">
                  <a:solidFill>
                    <a:schemeClr val="accent6"/>
                  </a:solidFill>
                  <a:latin typeface="Bank Gothic"/>
                  <a:cs typeface="Bank Gothic"/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419207" y="501574"/>
            <a:ext cx="8439741" cy="3330623"/>
            <a:chOff x="293195" y="1246371"/>
            <a:chExt cx="8439741" cy="3330623"/>
          </a:xfrm>
        </p:grpSpPr>
        <p:grpSp>
          <p:nvGrpSpPr>
            <p:cNvPr id="21" name="Group 20"/>
            <p:cNvGrpSpPr/>
            <p:nvPr/>
          </p:nvGrpSpPr>
          <p:grpSpPr>
            <a:xfrm>
              <a:off x="293195" y="1246371"/>
              <a:ext cx="981144" cy="2630499"/>
              <a:chOff x="505572" y="1893101"/>
              <a:chExt cx="536721" cy="2683894"/>
            </a:xfrm>
          </p:grpSpPr>
          <p:cxnSp>
            <p:nvCxnSpPr>
              <p:cNvPr id="14" name="Elbow Connector 13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75790"/>
                </a:avLst>
              </a:prstGeom>
              <a:ln cap="rnd">
                <a:solidFill>
                  <a:srgbClr val="FFFFFF">
                    <a:alpha val="35000"/>
                  </a:srgbClr>
                </a:solidFill>
                <a:headEnd type="diamond"/>
                <a:tailEnd type="diamon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05572" y="3937815"/>
                <a:ext cx="439899" cy="2041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>
                    <a:solidFill>
                      <a:schemeClr val="tx2"/>
                    </a:solidFill>
                    <a:effectLst/>
                    <a:latin typeface="Bank Gothic"/>
                    <a:cs typeface="Bank Gothic"/>
                  </a:rPr>
                  <a:t>1993 -1995</a:t>
                </a:r>
                <a:endParaRPr lang="en-US" sz="700" dirty="0">
                  <a:solidFill>
                    <a:schemeClr val="tx2"/>
                  </a:solidFill>
                  <a:effectLst/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274340" y="1893100"/>
              <a:ext cx="713592" cy="2683894"/>
              <a:chOff x="515154" y="1893101"/>
              <a:chExt cx="527139" cy="2683894"/>
            </a:xfrm>
          </p:grpSpPr>
          <p:cxnSp>
            <p:nvCxnSpPr>
              <p:cNvPr id="23" name="Elbow Connector 22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50000"/>
                </a:avLst>
              </a:prstGeom>
              <a:ln cap="rnd">
                <a:solidFill>
                  <a:srgbClr val="FFFFFF">
                    <a:alpha val="35000"/>
                  </a:srgbClr>
                </a:solidFill>
                <a:headEnd type="diamond"/>
                <a:tailEnd type="diamon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15154" y="2972872"/>
                <a:ext cx="341453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sz="900"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  <a:latin typeface="Bank Gothic"/>
                    <a:cs typeface="Bank Gothic"/>
                  </a:defRPr>
                </a:lvl1pPr>
              </a:lstStyle>
              <a:p>
                <a:r>
                  <a:rPr lang="en-US" sz="700" dirty="0">
                    <a:solidFill>
                      <a:schemeClr val="tx2"/>
                    </a:solidFill>
                    <a:effectLst/>
                  </a:rPr>
                  <a:t>1996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1994196" y="2206473"/>
              <a:ext cx="713591" cy="2050453"/>
              <a:chOff x="515155" y="1893101"/>
              <a:chExt cx="527138" cy="2683894"/>
            </a:xfrm>
          </p:grpSpPr>
          <p:cxnSp>
            <p:nvCxnSpPr>
              <p:cNvPr id="26" name="Elbow Connector 25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50000"/>
                </a:avLst>
              </a:prstGeom>
              <a:noFill/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515155" y="3225682"/>
                <a:ext cx="341452" cy="261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sz="900"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  <a:latin typeface="Bank Gothic"/>
                    <a:cs typeface="Bank Gothic"/>
                  </a:defRPr>
                </a:lvl1pPr>
              </a:lstStyle>
              <a:p>
                <a:r>
                  <a:rPr lang="en-US" sz="700" dirty="0">
                    <a:solidFill>
                      <a:schemeClr val="tx2"/>
                    </a:solidFill>
                    <a:effectLst/>
                  </a:rPr>
                  <a:t>1997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707785" y="2199317"/>
              <a:ext cx="1620044" cy="2050453"/>
              <a:chOff x="515155" y="1893101"/>
              <a:chExt cx="527138" cy="2683894"/>
            </a:xfrm>
          </p:grpSpPr>
          <p:cxnSp>
            <p:nvCxnSpPr>
              <p:cNvPr id="29" name="Elbow Connector 28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50000"/>
                </a:avLst>
              </a:prstGeom>
              <a:ln cap="rnd">
                <a:solidFill>
                  <a:srgbClr val="FFFFFF">
                    <a:alpha val="35000"/>
                  </a:srgbClr>
                </a:solidFill>
                <a:headEnd type="diamond"/>
                <a:tailEnd type="diamon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54385" y="2905627"/>
                <a:ext cx="468223" cy="261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dirty="0" smtClean="0">
                    <a:solidFill>
                      <a:schemeClr val="tx2"/>
                    </a:solidFill>
                    <a:effectLst/>
                    <a:latin typeface="Bank Gothic"/>
                    <a:cs typeface="Bank Gothic"/>
                  </a:rPr>
                  <a:t>1998 - 2002 </a:t>
                </a:r>
                <a:endParaRPr lang="en-US" sz="700" dirty="0">
                  <a:solidFill>
                    <a:schemeClr val="tx2"/>
                  </a:solidFill>
                  <a:effectLst/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327828" y="2199317"/>
              <a:ext cx="1219805" cy="2050453"/>
              <a:chOff x="515155" y="1893101"/>
              <a:chExt cx="527138" cy="2683894"/>
            </a:xfrm>
          </p:grpSpPr>
          <p:cxnSp>
            <p:nvCxnSpPr>
              <p:cNvPr id="32" name="Elbow Connector 31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50000"/>
                </a:avLst>
              </a:prstGeom>
              <a:ln cap="rnd">
                <a:solidFill>
                  <a:srgbClr val="FFFFFF">
                    <a:alpha val="35000"/>
                  </a:srgbClr>
                </a:solidFill>
                <a:headEnd type="diamond"/>
                <a:tailEnd type="diamon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515155" y="3214239"/>
                <a:ext cx="362526" cy="261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>
                    <a:solidFill>
                      <a:schemeClr val="tx2"/>
                    </a:solidFill>
                    <a:effectLst/>
                    <a:latin typeface="Bank Gothic"/>
                    <a:cs typeface="Bank Gothic"/>
                  </a:rPr>
                  <a:t>2003 - 2005</a:t>
                </a:r>
                <a:endParaRPr lang="en-US" sz="700" dirty="0">
                  <a:solidFill>
                    <a:schemeClr val="tx2"/>
                  </a:solidFill>
                  <a:effectLst/>
                  <a:latin typeface="Bank Gothic"/>
                  <a:cs typeface="Bank Gothic"/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5549538" y="2224643"/>
              <a:ext cx="3183398" cy="2050453"/>
              <a:chOff x="515155" y="1893101"/>
              <a:chExt cx="527138" cy="2683894"/>
            </a:xfrm>
          </p:grpSpPr>
          <p:cxnSp>
            <p:nvCxnSpPr>
              <p:cNvPr id="35" name="Elbow Connector 34"/>
              <p:cNvCxnSpPr/>
              <p:nvPr/>
            </p:nvCxnSpPr>
            <p:spPr>
              <a:xfrm rot="16200000" flipH="1">
                <a:off x="-563223" y="2971479"/>
                <a:ext cx="2683894" cy="527138"/>
              </a:xfrm>
              <a:prstGeom prst="bentConnector3">
                <a:avLst>
                  <a:gd name="adj1" fmla="val 50000"/>
                </a:avLst>
              </a:prstGeom>
              <a:ln cap="rnd">
                <a:solidFill>
                  <a:srgbClr val="FFFFFF">
                    <a:alpha val="35000"/>
                  </a:srgbClr>
                </a:solidFill>
                <a:headEnd type="diamond"/>
                <a:tailEnd type="diamon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727934" y="3214239"/>
                <a:ext cx="138912" cy="261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2"/>
                    </a:solidFill>
                    <a:effectLst/>
                    <a:latin typeface="Bank Gothic"/>
                    <a:cs typeface="Bank Gothic"/>
                  </a:rPr>
                  <a:t>2006 - 2012</a:t>
                </a:r>
                <a:endParaRPr lang="en-US" sz="700" dirty="0">
                  <a:solidFill>
                    <a:schemeClr val="tx2"/>
                  </a:solidFill>
                  <a:effectLst/>
                  <a:latin typeface="Bank Gothic"/>
                  <a:cs typeface="Bank Gothic"/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4382032" y="3110028"/>
            <a:ext cx="1320785" cy="3536261"/>
            <a:chOff x="4382032" y="2633072"/>
            <a:chExt cx="1320785" cy="3536261"/>
          </a:xfrm>
        </p:grpSpPr>
        <p:sp>
          <p:nvSpPr>
            <p:cNvPr id="19" name="TextBox 18"/>
            <p:cNvSpPr txBox="1"/>
            <p:nvPr/>
          </p:nvSpPr>
          <p:spPr>
            <a:xfrm>
              <a:off x="4382032" y="3707121"/>
              <a:ext cx="1320785" cy="246221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automated revenue reconciliation process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Straight Through Processing framework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RCP client for trade capture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KPI reporting framework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Wireframe and business logic implementation in trade capture process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Trade blotter for management and reporting.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Java, XML, Sybase, JavaScript, Velocity, RCP</a:t>
              </a:r>
            </a:p>
            <a:p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- REST, MVC, </a:t>
              </a:r>
            </a:p>
            <a:p>
              <a:endParaRPr lang="en-US" sz="700" dirty="0">
                <a:solidFill>
                  <a:schemeClr val="bg1"/>
                </a:solidFill>
                <a:latin typeface="Bank Gothic"/>
                <a:cs typeface="Bank Gothic"/>
              </a:endParaRPr>
            </a:p>
          </p:txBody>
        </p:sp>
        <p:cxnSp>
          <p:nvCxnSpPr>
            <p:cNvPr id="38" name="Straight Arrow Connector 37"/>
            <p:cNvCxnSpPr>
              <a:endCxn id="19" idx="0"/>
            </p:cNvCxnSpPr>
            <p:nvPr/>
          </p:nvCxnSpPr>
          <p:spPr>
            <a:xfrm>
              <a:off x="5028277" y="2633072"/>
              <a:ext cx="14148" cy="1074049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2886092" y="3209998"/>
            <a:ext cx="1320785" cy="3481183"/>
            <a:chOff x="4382032" y="1826376"/>
            <a:chExt cx="1320785" cy="3481183"/>
          </a:xfrm>
        </p:grpSpPr>
        <p:sp>
          <p:nvSpPr>
            <p:cNvPr id="93" name="TextBox 92"/>
            <p:cNvSpPr txBox="1"/>
            <p:nvPr/>
          </p:nvSpPr>
          <p:spPr>
            <a:xfrm>
              <a:off x="4382032" y="3707121"/>
              <a:ext cx="1320785" cy="160043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Web tool for option reporting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Domino based Workflow application for procurement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Head of QA for emea region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Domino based Workflow applications for project status archiving &amp; reporting</a:t>
              </a:r>
            </a:p>
          </p:txBody>
        </p:sp>
        <p:cxnSp>
          <p:nvCxnSpPr>
            <p:cNvPr id="94" name="Straight Arrow Connector 93"/>
            <p:cNvCxnSpPr>
              <a:endCxn id="93" idx="0"/>
            </p:cNvCxnSpPr>
            <p:nvPr/>
          </p:nvCxnSpPr>
          <p:spPr>
            <a:xfrm>
              <a:off x="5042425" y="1826376"/>
              <a:ext cx="0" cy="1880745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5948101" y="3233512"/>
            <a:ext cx="2857189" cy="3369563"/>
            <a:chOff x="4382032" y="1722553"/>
            <a:chExt cx="2857189" cy="3369563"/>
          </a:xfrm>
        </p:grpSpPr>
        <p:sp>
          <p:nvSpPr>
            <p:cNvPr id="97" name="TextBox 96"/>
            <p:cNvSpPr txBox="1"/>
            <p:nvPr/>
          </p:nvSpPr>
          <p:spPr>
            <a:xfrm>
              <a:off x="4382032" y="3707121"/>
              <a:ext cx="2857189" cy="138499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Structured Trade  processing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Option Trade Processing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Trade Blotter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Component consolidation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Prime Brokerage  - Hedge Fund Services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Infrastructure Migration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Reference Data Centralization Project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Managed distributed teams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Vendor Management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Project delivered using Agile as well as waterfall methodologies</a:t>
              </a:r>
              <a:endParaRPr lang="en-US" sz="700" dirty="0">
                <a:solidFill>
                  <a:schemeClr val="bg1"/>
                </a:solidFill>
                <a:latin typeface="Bank Gothic"/>
                <a:cs typeface="Bank Gothic"/>
              </a:endParaRPr>
            </a:p>
          </p:txBody>
        </p:sp>
        <p:cxnSp>
          <p:nvCxnSpPr>
            <p:cNvPr id="110" name="Straight Arrow Connector 109"/>
            <p:cNvCxnSpPr>
              <a:stCxn id="66" idx="3"/>
            </p:cNvCxnSpPr>
            <p:nvPr/>
          </p:nvCxnSpPr>
          <p:spPr>
            <a:xfrm flipH="1">
              <a:off x="4932382" y="1722553"/>
              <a:ext cx="32646" cy="2006274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89704" y="3140975"/>
            <a:ext cx="1320785" cy="1616623"/>
            <a:chOff x="4392168" y="1692308"/>
            <a:chExt cx="1320785" cy="1719625"/>
          </a:xfrm>
        </p:grpSpPr>
        <p:sp>
          <p:nvSpPr>
            <p:cNvPr id="112" name="TextBox 111"/>
            <p:cNvSpPr txBox="1"/>
            <p:nvPr/>
          </p:nvSpPr>
          <p:spPr>
            <a:xfrm>
              <a:off x="4392168" y="2780991"/>
              <a:ext cx="1320785" cy="63094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Novell Netware administration and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Hardware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Training</a:t>
              </a:r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>
              <a:off x="5053888" y="1692308"/>
              <a:ext cx="0" cy="1047392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938249" y="3298104"/>
            <a:ext cx="1320785" cy="2854468"/>
            <a:chOff x="4382032" y="1914482"/>
            <a:chExt cx="1320785" cy="2854468"/>
          </a:xfrm>
        </p:grpSpPr>
        <p:sp>
          <p:nvSpPr>
            <p:cNvPr id="115" name="TextBox 114"/>
            <p:cNvSpPr txBox="1"/>
            <p:nvPr/>
          </p:nvSpPr>
          <p:spPr>
            <a:xfrm>
              <a:off x="4382032" y="3707121"/>
              <a:ext cx="1320785" cy="106182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Banyan Wines Network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Application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Hardware maintenance 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EOD Report generation Operation process </a:t>
              </a:r>
            </a:p>
          </p:txBody>
        </p:sp>
        <p:cxnSp>
          <p:nvCxnSpPr>
            <p:cNvPr id="116" name="Straight Arrow Connector 115"/>
            <p:cNvCxnSpPr>
              <a:endCxn id="115" idx="0"/>
            </p:cNvCxnSpPr>
            <p:nvPr/>
          </p:nvCxnSpPr>
          <p:spPr>
            <a:xfrm>
              <a:off x="5042425" y="1914482"/>
              <a:ext cx="0" cy="1792639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1906606" y="3510989"/>
            <a:ext cx="1320785" cy="1524727"/>
            <a:chOff x="4436195" y="1692308"/>
            <a:chExt cx="1320785" cy="1621872"/>
          </a:xfrm>
        </p:grpSpPr>
        <p:sp>
          <p:nvSpPr>
            <p:cNvPr id="118" name="TextBox 117"/>
            <p:cNvSpPr txBox="1"/>
            <p:nvPr/>
          </p:nvSpPr>
          <p:spPr>
            <a:xfrm>
              <a:off x="4436195" y="2184698"/>
              <a:ext cx="1320785" cy="112948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2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26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Novell Netware administration and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Hardware Support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Lotus Domino Server support &amp; Installations</a:t>
              </a:r>
            </a:p>
            <a:p>
              <a:pPr marL="171450" indent="-171450">
                <a:buFontTx/>
                <a:buChar char="-"/>
              </a:pPr>
              <a:r>
                <a:rPr lang="en-US" sz="700" dirty="0" smtClean="0">
                  <a:solidFill>
                    <a:schemeClr val="bg1"/>
                  </a:solidFill>
                  <a:latin typeface="Bank Gothic"/>
                  <a:cs typeface="Bank Gothic"/>
                </a:rPr>
                <a:t>User application support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5053888" y="1692308"/>
              <a:ext cx="0" cy="492390"/>
            </a:xfrm>
            <a:prstGeom prst="straightConnector1">
              <a:avLst/>
            </a:prstGeom>
            <a:ln w="3175" cmpd="sng">
              <a:solidFill>
                <a:srgbClr val="FFFFFF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929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274</Words>
  <Application>Microsoft Macintosh PowerPoint</Application>
  <PresentationFormat>On-screen Show (4:3)</PresentationFormat>
  <Paragraphs>76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Kamat</dc:creator>
  <cp:lastModifiedBy>Amit Kamat</cp:lastModifiedBy>
  <cp:revision>50</cp:revision>
  <dcterms:created xsi:type="dcterms:W3CDTF">2013-03-03T17:34:49Z</dcterms:created>
  <dcterms:modified xsi:type="dcterms:W3CDTF">2013-03-04T14:23:23Z</dcterms:modified>
</cp:coreProperties>
</file>