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70" d="100"/>
          <a:sy n="170" d="100"/>
        </p:scale>
        <p:origin x="-144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kamat:Documents:Project%20Details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kamat:Documents:Project%20Details.xlsx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kamat:Documents:Project%20Details.xlsx" TargetMode="External"/><Relationship Id="rId2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kamat:Documents:Project%20Details.xlsx" TargetMode="External"/><Relationship Id="rId2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25"/>
      <c:rotY val="0"/>
      <c:depthPercent val="88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751716718549716"/>
          <c:y val="0.264398163025533"/>
          <c:w val="0.862377159250443"/>
          <c:h val="0.735601836974467"/>
        </c:manualLayout>
      </c:layout>
      <c:pie3DChart>
        <c:varyColors val="1"/>
        <c:ser>
          <c:idx val="8"/>
          <c:order val="0"/>
          <c:explosion val="19"/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0609599127143991"/>
                  <c:y val="-0.016064398200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0374440476917129"/>
                  <c:y val="0.07050358486305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78652032594763"/>
                  <c:y val="0.0014123513578659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0419385440192069"/>
                  <c:y val="-0.030139262238164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chemeClr val="bg2">
                        <a:lumMod val="50000"/>
                      </a:schemeClr>
                    </a:solidFill>
                    <a:latin typeface="Bank Gothic"/>
                    <a:cs typeface="Bank Gothic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Sheet9!$M$1:$Q$1</c:f>
              <c:strCache>
                <c:ptCount val="5"/>
                <c:pt idx="0">
                  <c:v>Initiation</c:v>
                </c:pt>
                <c:pt idx="1">
                  <c:v>Planning</c:v>
                </c:pt>
                <c:pt idx="2">
                  <c:v>Execution</c:v>
                </c:pt>
                <c:pt idx="3">
                  <c:v>Monitor &amp; Control</c:v>
                </c:pt>
                <c:pt idx="4">
                  <c:v>Closing</c:v>
                </c:pt>
              </c:strCache>
            </c:strRef>
          </c:cat>
          <c:val>
            <c:numRef>
              <c:f>Sheet9!$M$12:$Q$12</c:f>
              <c:numCache>
                <c:formatCode>General</c:formatCode>
                <c:ptCount val="5"/>
                <c:pt idx="0">
                  <c:v>170.0</c:v>
                </c:pt>
                <c:pt idx="1">
                  <c:v>215.0</c:v>
                </c:pt>
                <c:pt idx="2">
                  <c:v>360.0</c:v>
                </c:pt>
                <c:pt idx="3">
                  <c:v>180.0</c:v>
                </c:pt>
                <c:pt idx="4">
                  <c:v>70.0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solidFill>
          <a:schemeClr val="accent6">
            <a:lumMod val="60000"/>
            <a:lumOff val="40000"/>
            <a:alpha val="26000"/>
          </a:schemeClr>
        </a:solidFill>
        <a:ln w="25400" cap="flat" cmpd="sng" algn="ctr">
          <a:noFill/>
          <a:prstDash val="solid"/>
        </a:ln>
        <a:effectLst/>
      </c:spPr>
    </c:plotArea>
    <c:plotVisOnly val="1"/>
    <c:dispBlanksAs val="gap"/>
    <c:showDLblsOverMax val="0"/>
  </c:chart>
  <c:spPr>
    <a:solidFill>
      <a:schemeClr val="accent6">
        <a:lumMod val="60000"/>
        <a:lumOff val="40000"/>
        <a:alpha val="66000"/>
      </a:schemeClr>
    </a:solidFill>
    <a:ln w="38100" cap="flat" cmpd="sng" algn="ctr">
      <a:solidFill>
        <a:schemeClr val="lt1"/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8587435342512"/>
          <c:y val="0.0782534366598434"/>
          <c:w val="0.297254263173244"/>
          <c:h val="0.869512066177755"/>
        </c:manualLayout>
      </c:layout>
      <c:pieChart>
        <c:varyColors val="1"/>
        <c:ser>
          <c:idx val="8"/>
          <c:order val="0"/>
          <c:dLbls>
            <c:dLbl>
              <c:idx val="0"/>
              <c:layout>
                <c:manualLayout>
                  <c:x val="-0.000829035624932848"/>
                  <c:y val="0.10770756305104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Technology</a:t>
                    </a:r>
                    <a:r>
                      <a:rPr lang="en-US" dirty="0"/>
                      <a:t>
36%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00143896486623383"/>
                  <c:y val="-0.18165758106942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Business</a:t>
                    </a:r>
                    <a:r>
                      <a:rPr lang="en-US" dirty="0"/>
                      <a:t>
27%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24514781047106"/>
                  <c:y val="0.10217441799312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Management 
37%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900">
                    <a:solidFill>
                      <a:schemeClr val="bg1">
                        <a:lumMod val="50000"/>
                      </a:schemeClr>
                    </a:solidFill>
                    <a:latin typeface="Bank Gothic"/>
                    <a:cs typeface="Bank Gothic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Sheet9!$J$1:$L$1</c:f>
              <c:strCache>
                <c:ptCount val="3"/>
                <c:pt idx="0">
                  <c:v>Technology %</c:v>
                </c:pt>
                <c:pt idx="1">
                  <c:v>Business %</c:v>
                </c:pt>
                <c:pt idx="2">
                  <c:v>Management %</c:v>
                </c:pt>
              </c:strCache>
            </c:strRef>
          </c:cat>
          <c:val>
            <c:numRef>
              <c:f>Sheet9!$J$12:$L$12</c:f>
              <c:numCache>
                <c:formatCode>General</c:formatCode>
                <c:ptCount val="3"/>
                <c:pt idx="0">
                  <c:v>350.0</c:v>
                </c:pt>
                <c:pt idx="1">
                  <c:v>270.0</c:v>
                </c:pt>
                <c:pt idx="2">
                  <c:v>360.0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accent6">
        <a:lumMod val="40000"/>
        <a:lumOff val="60000"/>
        <a:alpha val="96000"/>
      </a:schemeClr>
    </a:solidFill>
    <a:ln w="38100" cap="flat" cmpd="sng" algn="ctr">
      <a:solidFill>
        <a:schemeClr val="lt1"/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8666802646508"/>
          <c:y val="0.338982208457408"/>
          <c:w val="0.507547646061471"/>
          <c:h val="0.673570279362293"/>
        </c:manualLayout>
      </c:layout>
      <c:radarChart>
        <c:radarStyle val="marker"/>
        <c:varyColors val="0"/>
        <c:ser>
          <c:idx val="0"/>
          <c:order val="0"/>
          <c:tx>
            <c:strRef>
              <c:f>Sheet2!$E$1</c:f>
              <c:strCache>
                <c:ptCount val="1"/>
                <c:pt idx="0">
                  <c:v>Planned Budget ($ Million)</c:v>
                </c:pt>
              </c:strCache>
            </c:strRef>
          </c:tx>
          <c:spPr>
            <a:ln w="3175" cmpd="sng"/>
          </c:spPr>
          <c:cat>
            <c:strRef>
              <c:f>Sheet2!$A$2:$A$11</c:f>
              <c:strCache>
                <c:ptCount val="10"/>
                <c:pt idx="0">
                  <c:v>Structured Trade Processing</c:v>
                </c:pt>
                <c:pt idx="1">
                  <c:v>Option Processing</c:v>
                </c:pt>
                <c:pt idx="2">
                  <c:v>Global Trade Blotter</c:v>
                </c:pt>
                <c:pt idx="3">
                  <c:v>Strategy &amp; Bulk Trade Processing</c:v>
                </c:pt>
                <c:pt idx="4">
                  <c:v>Centralised Reference Data Service</c:v>
                </c:pt>
                <c:pt idx="5">
                  <c:v>Prime Brokerage for Hedge Fund Clients</c:v>
                </c:pt>
                <c:pt idx="6">
                  <c:v>Infrastructure Migration</c:v>
                </c:pt>
                <c:pt idx="7">
                  <c:v>User Satisfaction Improvement</c:v>
                </c:pt>
                <c:pt idx="8">
                  <c:v>Risk &amp; Compliance Governance </c:v>
                </c:pt>
                <c:pt idx="9">
                  <c:v>RCP Client Rollout - Asia Pacific</c:v>
                </c:pt>
              </c:strCache>
            </c:strRef>
          </c:cat>
          <c:val>
            <c:numRef>
              <c:f>Sheet2!$E$2:$E$11</c:f>
              <c:numCache>
                <c:formatCode>General</c:formatCode>
                <c:ptCount val="10"/>
                <c:pt idx="0">
                  <c:v>0.8</c:v>
                </c:pt>
                <c:pt idx="1">
                  <c:v>1.5</c:v>
                </c:pt>
                <c:pt idx="2">
                  <c:v>1.0</c:v>
                </c:pt>
                <c:pt idx="3">
                  <c:v>1.0</c:v>
                </c:pt>
                <c:pt idx="4">
                  <c:v>2.0</c:v>
                </c:pt>
                <c:pt idx="5">
                  <c:v>1.5</c:v>
                </c:pt>
                <c:pt idx="6">
                  <c:v>1.5</c:v>
                </c:pt>
                <c:pt idx="7">
                  <c:v>0.6</c:v>
                </c:pt>
                <c:pt idx="8">
                  <c:v>1.5</c:v>
                </c:pt>
                <c:pt idx="9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Sheet2!$F$1</c:f>
              <c:strCache>
                <c:ptCount val="1"/>
                <c:pt idx="0">
                  <c:v>Real Budget ($ Million)</c:v>
                </c:pt>
              </c:strCache>
            </c:strRef>
          </c:tx>
          <c:spPr>
            <a:ln w="3175" cmpd="sng"/>
          </c:spPr>
          <c:marker>
            <c:symbol val="diamond"/>
            <c:size val="4"/>
          </c:marker>
          <c:cat>
            <c:strRef>
              <c:f>Sheet2!$A$2:$A$11</c:f>
              <c:strCache>
                <c:ptCount val="10"/>
                <c:pt idx="0">
                  <c:v>Structured Trade Processing</c:v>
                </c:pt>
                <c:pt idx="1">
                  <c:v>Option Processing</c:v>
                </c:pt>
                <c:pt idx="2">
                  <c:v>Global Trade Blotter</c:v>
                </c:pt>
                <c:pt idx="3">
                  <c:v>Strategy &amp; Bulk Trade Processing</c:v>
                </c:pt>
                <c:pt idx="4">
                  <c:v>Centralised Reference Data Service</c:v>
                </c:pt>
                <c:pt idx="5">
                  <c:v>Prime Brokerage for Hedge Fund Clients</c:v>
                </c:pt>
                <c:pt idx="6">
                  <c:v>Infrastructure Migration</c:v>
                </c:pt>
                <c:pt idx="7">
                  <c:v>User Satisfaction Improvement</c:v>
                </c:pt>
                <c:pt idx="8">
                  <c:v>Risk &amp; Compliance Governance </c:v>
                </c:pt>
                <c:pt idx="9">
                  <c:v>RCP Client Rollout - Asia Pacific</c:v>
                </c:pt>
              </c:strCache>
            </c:strRef>
          </c:cat>
          <c:val>
            <c:numRef>
              <c:f>Sheet2!$F$2:$F$11</c:f>
              <c:numCache>
                <c:formatCode>General</c:formatCode>
                <c:ptCount val="10"/>
                <c:pt idx="0">
                  <c:v>1.0</c:v>
                </c:pt>
                <c:pt idx="1">
                  <c:v>1.6</c:v>
                </c:pt>
                <c:pt idx="2">
                  <c:v>1.0</c:v>
                </c:pt>
                <c:pt idx="3">
                  <c:v>1.2</c:v>
                </c:pt>
                <c:pt idx="4">
                  <c:v>2.0</c:v>
                </c:pt>
                <c:pt idx="5">
                  <c:v>1.5</c:v>
                </c:pt>
                <c:pt idx="6">
                  <c:v>1.4</c:v>
                </c:pt>
                <c:pt idx="7">
                  <c:v>0.8</c:v>
                </c:pt>
                <c:pt idx="8">
                  <c:v>1.3</c:v>
                </c:pt>
                <c:pt idx="9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02687848"/>
        <c:axId val="1901101624"/>
      </c:radarChart>
      <c:catAx>
        <c:axId val="1902687848"/>
        <c:scaling>
          <c:orientation val="minMax"/>
        </c:scaling>
        <c:delete val="0"/>
        <c:axPos val="b"/>
        <c:majorGridlines/>
        <c:title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700">
                <a:solidFill>
                  <a:schemeClr val="tx2">
                    <a:lumMod val="60000"/>
                    <a:lumOff val="40000"/>
                  </a:schemeClr>
                </a:solidFill>
                <a:latin typeface="Bank Gothic"/>
                <a:cs typeface="Bank Gothic"/>
              </a:defRPr>
            </a:pPr>
            <a:endParaRPr lang="en-US"/>
          </a:p>
        </c:txPr>
        <c:crossAx val="1901101624"/>
        <c:crosses val="autoZero"/>
        <c:auto val="1"/>
        <c:lblAlgn val="ctr"/>
        <c:lblOffset val="100"/>
        <c:noMultiLvlLbl val="0"/>
      </c:catAx>
      <c:valAx>
        <c:axId val="1901101624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500">
                <a:latin typeface="Bank Gothic"/>
                <a:cs typeface="Bank Gothic"/>
              </a:defRPr>
            </a:pPr>
            <a:endParaRPr lang="en-US"/>
          </a:p>
        </c:txPr>
        <c:crossAx val="1902687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"/>
          <c:y val="0.914474780996037"/>
          <c:w val="1.0"/>
          <c:h val="0.0827308481393482"/>
        </c:manualLayout>
      </c:layout>
      <c:overlay val="0"/>
      <c:txPr>
        <a:bodyPr/>
        <a:lstStyle/>
        <a:p>
          <a:pPr rtl="0">
            <a:defRPr sz="700">
              <a:solidFill>
                <a:schemeClr val="tx2">
                  <a:lumMod val="60000"/>
                  <a:lumOff val="40000"/>
                </a:schemeClr>
              </a:solidFill>
              <a:latin typeface="Bank Gothic"/>
              <a:cs typeface="Bank Gothic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6">
        <a:alpha val="27000"/>
      </a:schemeClr>
    </a:solidFill>
    <a:ln w="38100" cap="flat" cmpd="sng" algn="ctr">
      <a:solidFill>
        <a:schemeClr val="lt1"/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48699135576311"/>
          <c:y val="0.0918919159603623"/>
          <c:w val="0.944608645005776"/>
          <c:h val="0.908108084039638"/>
        </c:manualLayout>
      </c:layout>
      <c:scatterChart>
        <c:scatterStyle val="smoothMarker"/>
        <c:varyColors val="0"/>
        <c:ser>
          <c:idx val="2"/>
          <c:order val="0"/>
          <c:tx>
            <c:strRef>
              <c:f>Sheet3!$A$7</c:f>
              <c:strCache>
                <c:ptCount val="1"/>
                <c:pt idx="0">
                  <c:v>1</c:v>
                </c:pt>
              </c:strCache>
            </c:strRef>
          </c:tx>
          <c:spPr>
            <a:ln w="3175" cmpd="sng"/>
          </c:spPr>
          <c:xVal>
            <c:strRef>
              <c:f>Sheet3!$B$4:$M$4</c:f>
              <c:strCache>
                <c:ptCount val="4"/>
                <c:pt idx="0">
                  <c:v>Average of Sponsors</c:v>
                </c:pt>
                <c:pt idx="1">
                  <c:v>Average of Planned Project Duration (Months)</c:v>
                </c:pt>
                <c:pt idx="2">
                  <c:v>Average of Developers</c:v>
                </c:pt>
                <c:pt idx="3">
                  <c:v>Average of Stakeholders</c:v>
                </c:pt>
              </c:strCache>
            </c:strRef>
          </c:xVal>
          <c:yVal>
            <c:numRef>
              <c:f>Sheet3!$B$7:$M$7</c:f>
              <c:numCache>
                <c:formatCode>0</c:formatCode>
                <c:ptCount val="12"/>
                <c:pt idx="0">
                  <c:v>3.666666666666666</c:v>
                </c:pt>
                <c:pt idx="1">
                  <c:v>9.0</c:v>
                </c:pt>
                <c:pt idx="2">
                  <c:v>7.0</c:v>
                </c:pt>
                <c:pt idx="3" formatCode="General">
                  <c:v>8.666666666666665</c:v>
                </c:pt>
              </c:numCache>
            </c:numRef>
          </c:yVal>
          <c:smooth val="1"/>
        </c:ser>
        <c:ser>
          <c:idx val="3"/>
          <c:order val="1"/>
          <c:tx>
            <c:strRef>
              <c:f>Sheet3!$A$8</c:f>
              <c:strCache>
                <c:ptCount val="1"/>
                <c:pt idx="0">
                  <c:v>1.5</c:v>
                </c:pt>
              </c:strCache>
            </c:strRef>
          </c:tx>
          <c:spPr>
            <a:ln w="3175" cmpd="sng"/>
          </c:spPr>
          <c:xVal>
            <c:strRef>
              <c:f>Sheet3!$B$4:$M$4</c:f>
              <c:strCache>
                <c:ptCount val="4"/>
                <c:pt idx="0">
                  <c:v>Average of Sponsors</c:v>
                </c:pt>
                <c:pt idx="1">
                  <c:v>Average of Planned Project Duration (Months)</c:v>
                </c:pt>
                <c:pt idx="2">
                  <c:v>Average of Developers</c:v>
                </c:pt>
                <c:pt idx="3">
                  <c:v>Average of Stakeholders</c:v>
                </c:pt>
              </c:strCache>
            </c:strRef>
          </c:xVal>
          <c:yVal>
            <c:numRef>
              <c:f>Sheet3!$B$8:$M$8</c:f>
              <c:numCache>
                <c:formatCode>0</c:formatCode>
                <c:ptCount val="12"/>
                <c:pt idx="0">
                  <c:v>2.75</c:v>
                </c:pt>
                <c:pt idx="1">
                  <c:v>12.75</c:v>
                </c:pt>
                <c:pt idx="2">
                  <c:v>5.75</c:v>
                </c:pt>
                <c:pt idx="3" formatCode="General">
                  <c:v>6.0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Sheet3!$A$6</c:f>
              <c:strCache>
                <c:ptCount val="1"/>
                <c:pt idx="0">
                  <c:v>0.8</c:v>
                </c:pt>
              </c:strCache>
            </c:strRef>
          </c:tx>
          <c:spPr>
            <a:ln w="3175" cmpd="sng"/>
          </c:spPr>
          <c:xVal>
            <c:strRef>
              <c:f>Sheet3!$B$4:$M$4</c:f>
              <c:strCache>
                <c:ptCount val="4"/>
                <c:pt idx="0">
                  <c:v>Average of Sponsors</c:v>
                </c:pt>
                <c:pt idx="1">
                  <c:v>Average of Planned Project Duration (Months)</c:v>
                </c:pt>
                <c:pt idx="2">
                  <c:v>Average of Developers</c:v>
                </c:pt>
                <c:pt idx="3">
                  <c:v>Average of Stakeholders</c:v>
                </c:pt>
              </c:strCache>
            </c:strRef>
          </c:xVal>
          <c:yVal>
            <c:numRef>
              <c:f>Sheet3!$B$6:$M$6</c:f>
              <c:numCache>
                <c:formatCode>0</c:formatCode>
                <c:ptCount val="12"/>
                <c:pt idx="0">
                  <c:v>2.0</c:v>
                </c:pt>
                <c:pt idx="1">
                  <c:v>8.0</c:v>
                </c:pt>
                <c:pt idx="2">
                  <c:v>3.0</c:v>
                </c:pt>
                <c:pt idx="3" formatCode="General">
                  <c:v>6.0</c:v>
                </c:pt>
              </c:numCache>
            </c:numRef>
          </c:yVal>
          <c:smooth val="1"/>
        </c:ser>
        <c:ser>
          <c:idx val="0"/>
          <c:order val="3"/>
          <c:tx>
            <c:strRef>
              <c:f>Sheet3!$A$5</c:f>
              <c:strCache>
                <c:ptCount val="1"/>
                <c:pt idx="0">
                  <c:v>0.6</c:v>
                </c:pt>
              </c:strCache>
            </c:strRef>
          </c:tx>
          <c:spPr>
            <a:ln w="3175" cmpd="sng"/>
          </c:spPr>
          <c:xVal>
            <c:strRef>
              <c:f>Sheet3!$B$4:$M$4</c:f>
              <c:strCache>
                <c:ptCount val="4"/>
                <c:pt idx="0">
                  <c:v>Average of Sponsors</c:v>
                </c:pt>
                <c:pt idx="1">
                  <c:v>Average of Planned Project Duration (Months)</c:v>
                </c:pt>
                <c:pt idx="2">
                  <c:v>Average of Developers</c:v>
                </c:pt>
                <c:pt idx="3">
                  <c:v>Average of Stakeholders</c:v>
                </c:pt>
              </c:strCache>
            </c:strRef>
          </c:xVal>
          <c:yVal>
            <c:numRef>
              <c:f>Sheet3!$B$5:$M$5</c:f>
              <c:numCache>
                <c:formatCode>0</c:formatCode>
                <c:ptCount val="12"/>
                <c:pt idx="0">
                  <c:v>3.0</c:v>
                </c:pt>
                <c:pt idx="1">
                  <c:v>6.0</c:v>
                </c:pt>
                <c:pt idx="2">
                  <c:v>2.0</c:v>
                </c:pt>
                <c:pt idx="3" formatCode="General">
                  <c:v>5.0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Sheet3!$A$9</c:f>
              <c:strCache>
                <c:ptCount val="1"/>
                <c:pt idx="0">
                  <c:v>2</c:v>
                </c:pt>
              </c:strCache>
            </c:strRef>
          </c:tx>
          <c:spPr>
            <a:ln w="3175" cmpd="sng"/>
          </c:spPr>
          <c:marker>
            <c:spPr>
              <a:ln w="3175" cmpd="sng"/>
            </c:spPr>
          </c:marker>
          <c:xVal>
            <c:strRef>
              <c:f>Sheet3!$B$4:$M$4</c:f>
              <c:strCache>
                <c:ptCount val="4"/>
                <c:pt idx="0">
                  <c:v>Average of Sponsors</c:v>
                </c:pt>
                <c:pt idx="1">
                  <c:v>Average of Planned Project Duration (Months)</c:v>
                </c:pt>
                <c:pt idx="2">
                  <c:v>Average of Developers</c:v>
                </c:pt>
                <c:pt idx="3">
                  <c:v>Average of Stakeholders</c:v>
                </c:pt>
              </c:strCache>
            </c:strRef>
          </c:xVal>
          <c:yVal>
            <c:numRef>
              <c:f>Sheet3!$B$9:$M$9</c:f>
              <c:numCache>
                <c:formatCode>0</c:formatCode>
                <c:ptCount val="12"/>
                <c:pt idx="0">
                  <c:v>8.0</c:v>
                </c:pt>
                <c:pt idx="1">
                  <c:v>18.0</c:v>
                </c:pt>
                <c:pt idx="2">
                  <c:v>4.0</c:v>
                </c:pt>
                <c:pt idx="3" formatCode="General">
                  <c:v>3.0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9156568"/>
        <c:axId val="1870145144"/>
      </c:scatterChart>
      <c:valAx>
        <c:axId val="1879156568"/>
        <c:scaling>
          <c:orientation val="minMax"/>
        </c:scaling>
        <c:delete val="1"/>
        <c:axPos val="b"/>
        <c:majorGridlines>
          <c:spPr>
            <a:ln w="3175" cmpd="sng">
              <a:solidFill>
                <a:schemeClr val="bg1">
                  <a:lumMod val="95000"/>
                </a:schemeClr>
              </a:solidFill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870145144"/>
        <c:crosses val="autoZero"/>
        <c:crossBetween val="midCat"/>
      </c:valAx>
      <c:valAx>
        <c:axId val="187014514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minorGridlines>
          <c:spPr>
            <a:ln w="3175" cmpd="sng">
              <a:noFill/>
            </a:ln>
          </c:spPr>
        </c:minorGridlines>
        <c:numFmt formatCode="0" sourceLinked="1"/>
        <c:majorTickMark val="out"/>
        <c:minorTickMark val="none"/>
        <c:tickLblPos val="nextTo"/>
        <c:crossAx val="18791565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77853563260733"/>
          <c:y val="0.548929244894461"/>
          <c:w val="0.107526553698332"/>
          <c:h val="0.382806916772974"/>
        </c:manualLayout>
      </c:layout>
      <c:overlay val="1"/>
      <c:txPr>
        <a:bodyPr/>
        <a:lstStyle/>
        <a:p>
          <a:pPr>
            <a:defRPr sz="800">
              <a:solidFill>
                <a:schemeClr val="tx1">
                  <a:lumMod val="50000"/>
                  <a:lumOff val="50000"/>
                </a:schemeClr>
              </a:solidFill>
              <a:latin typeface="Bank Gothic Light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accent6">
        <a:alpha val="18000"/>
      </a:schemeClr>
    </a:solidFill>
    <a:ln w="38100" cap="flat" cmpd="sng" algn="ctr">
      <a:solidFill>
        <a:schemeClr val="lt1"/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0.01593</cdr:x>
      <cdr:y>0.01531</cdr:y>
    </cdr:from>
    <cdr:to>
      <cdr:x>1</cdr:x>
      <cdr:y>0.25253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635" y="45023"/>
          <a:ext cx="3869285" cy="697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just" rtl="0"/>
          <a:r>
            <a:rPr lang="en-US" sz="1600" dirty="0" smtClean="0">
              <a:solidFill>
                <a:srgbClr val="558ED5"/>
              </a:solidFill>
              <a:latin typeface="Bank Gothic"/>
              <a:cs typeface="Bank Gothic"/>
            </a:rPr>
            <a:t>“</a:t>
          </a:r>
          <a:r>
            <a:rPr lang="en-US" sz="1200" dirty="0" smtClean="0">
              <a:solidFill>
                <a:srgbClr val="558ED5"/>
              </a:solidFill>
              <a:latin typeface="Bank Gothic"/>
              <a:cs typeface="Bank Gothic"/>
            </a:rPr>
            <a:t>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Percentage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Effort Spent Per Phase Per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Project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– </a:t>
          </a:r>
          <a:endParaRPr lang="en-US" sz="900" dirty="0" smtClean="0">
            <a:solidFill>
              <a:srgbClr val="558ED5"/>
            </a:solidFill>
            <a:latin typeface="Bank Gothic"/>
            <a:cs typeface="Bank Gothic"/>
          </a:endParaRPr>
        </a:p>
        <a:p xmlns:a="http://schemas.openxmlformats.org/drawingml/2006/main">
          <a:pPr algn="just" rtl="0"/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Majority of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time was spent during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Execution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followed </a:t>
          </a:r>
          <a:endParaRPr lang="en-US" sz="900" dirty="0" smtClean="0">
            <a:solidFill>
              <a:srgbClr val="558ED5"/>
            </a:solidFill>
            <a:latin typeface="Bank Gothic"/>
            <a:cs typeface="Bank Gothic"/>
          </a:endParaRPr>
        </a:p>
        <a:p xmlns:a="http://schemas.openxmlformats.org/drawingml/2006/main">
          <a:pPr algn="just" rtl="0"/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by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planning and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Monitor </a:t>
          </a:r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&amp; Control Process during </a:t>
          </a:r>
          <a:endParaRPr lang="en-US" sz="900" dirty="0" smtClean="0">
            <a:solidFill>
              <a:srgbClr val="558ED5"/>
            </a:solidFill>
            <a:latin typeface="Bank Gothic"/>
            <a:cs typeface="Bank Gothic"/>
          </a:endParaRPr>
        </a:p>
        <a:p xmlns:a="http://schemas.openxmlformats.org/drawingml/2006/main">
          <a:pPr algn="just" rtl="0"/>
          <a:r>
            <a:rPr lang="en-US" sz="900" dirty="0" smtClean="0">
              <a:solidFill>
                <a:srgbClr val="558ED5"/>
              </a:solidFill>
              <a:latin typeface="Bank Gothic"/>
              <a:cs typeface="Bank Gothic"/>
            </a:rPr>
            <a:t>project lifecycle </a:t>
          </a:r>
          <a:r>
            <a:rPr lang="en-US" sz="1400" dirty="0" smtClean="0">
              <a:solidFill>
                <a:srgbClr val="558ED5"/>
              </a:solidFill>
              <a:latin typeface="Bank Gothic"/>
              <a:cs typeface="Bank Gothic"/>
            </a:rPr>
            <a:t>”</a:t>
          </a:r>
          <a:endParaRPr lang="en-US" sz="900" dirty="0" smtClean="0">
            <a:solidFill>
              <a:srgbClr val="558ED5"/>
            </a:solidFill>
            <a:latin typeface="Bank Gothic"/>
            <a:cs typeface="Bank Gothic"/>
          </a:endParaRPr>
        </a:p>
        <a:p xmlns:a="http://schemas.openxmlformats.org/drawingml/2006/main">
          <a:pPr algn="just"/>
          <a:endParaRPr lang="en-US" sz="900" dirty="0">
            <a:solidFill>
              <a:srgbClr val="558ED5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0.0532</cdr:y>
    </cdr:from>
    <cdr:to>
      <cdr:x>0.68799</cdr:x>
      <cdr:y>0.73374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89567"/>
          <a:ext cx="3585882" cy="1145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t" anchorCtr="0"/>
        <a:lstStyle xmlns:a="http://schemas.openxmlformats.org/drawingml/2006/main"/>
        <a:p xmlns:a="http://schemas.openxmlformats.org/drawingml/2006/main">
          <a:pPr algn="l" rtl="0">
            <a:spcAft>
              <a:spcPts val="0"/>
            </a:spcAft>
            <a:defRPr sz="1200" b="1" i="0" u="none" strike="noStrike" kern="1200" baseline="0">
              <a:solidFill>
                <a:prstClr val="white"/>
              </a:solidFill>
              <a:latin typeface="Bank Gothic"/>
              <a:ea typeface="+mn-ea"/>
              <a:cs typeface="Bank Gothic"/>
            </a:defRPr>
          </a:pPr>
          <a:r>
            <a:rPr lang="en-US" sz="1200" dirty="0" smtClean="0">
              <a:solidFill>
                <a:srgbClr val="948A54"/>
              </a:solidFill>
              <a:latin typeface="Bank Gothic"/>
              <a:cs typeface="Bank Gothic"/>
            </a:rPr>
            <a:t>“</a:t>
          </a:r>
          <a:r>
            <a:rPr lang="en-US" sz="900" dirty="0" smtClean="0">
              <a:solidFill>
                <a:srgbClr val="948A54"/>
              </a:solidFill>
              <a:latin typeface="Bank Gothic"/>
              <a:cs typeface="Bank Gothic"/>
            </a:rPr>
            <a:t>Projects</a:t>
          </a:r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 </a:t>
          </a:r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Undertaken Required High Degree </a:t>
          </a:r>
        </a:p>
        <a:p xmlns:a="http://schemas.openxmlformats.org/drawingml/2006/main">
          <a:pPr algn="l" rtl="0">
            <a:spcAft>
              <a:spcPts val="0"/>
            </a:spcAft>
            <a:defRPr sz="1200" b="1" i="0" u="none" strike="noStrike" kern="1200" baseline="0">
              <a:solidFill>
                <a:prstClr val="white"/>
              </a:solidFill>
              <a:latin typeface="Bank Gothic"/>
              <a:ea typeface="+mn-ea"/>
              <a:cs typeface="Bank Gothic"/>
            </a:defRPr>
          </a:pPr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of Project management </a:t>
          </a:r>
          <a:r>
            <a:rPr lang="en-US" sz="900" dirty="0" smtClean="0">
              <a:solidFill>
                <a:srgbClr val="948A54"/>
              </a:solidFill>
              <a:latin typeface="Bank Gothic"/>
              <a:cs typeface="Bank Gothic"/>
            </a:rPr>
            <a:t>Skills followed </a:t>
          </a:r>
          <a:r>
            <a:rPr lang="en-US" sz="900" dirty="0" smtClean="0">
              <a:solidFill>
                <a:srgbClr val="948A54"/>
              </a:solidFill>
              <a:latin typeface="Bank Gothic"/>
              <a:cs typeface="Bank Gothic"/>
            </a:rPr>
            <a:t>by </a:t>
          </a:r>
          <a:endParaRPr lang="en-US" sz="900" dirty="0" smtClean="0">
            <a:solidFill>
              <a:srgbClr val="948A54"/>
            </a:solidFill>
            <a:latin typeface="Bank Gothic"/>
            <a:cs typeface="Bank Gothic"/>
          </a:endParaRPr>
        </a:p>
        <a:p xmlns:a="http://schemas.openxmlformats.org/drawingml/2006/main">
          <a:pPr algn="l" rtl="0">
            <a:spcAft>
              <a:spcPts val="0"/>
            </a:spcAft>
            <a:defRPr sz="1200" b="1" i="0" u="none" strike="noStrike" kern="1200" baseline="0">
              <a:solidFill>
                <a:prstClr val="white"/>
              </a:solidFill>
              <a:latin typeface="Bank Gothic"/>
              <a:ea typeface="+mn-ea"/>
              <a:cs typeface="Bank Gothic"/>
            </a:defRPr>
          </a:pPr>
          <a:r>
            <a:rPr lang="en-US" sz="900" dirty="0" smtClean="0">
              <a:solidFill>
                <a:srgbClr val="948A54"/>
              </a:solidFill>
              <a:latin typeface="Bank Gothic"/>
              <a:cs typeface="Bank Gothic"/>
            </a:rPr>
            <a:t>Technologies </a:t>
          </a:r>
          <a:r>
            <a:rPr lang="en-US" sz="900" dirty="0" smtClean="0">
              <a:solidFill>
                <a:srgbClr val="948A54"/>
              </a:solidFill>
              <a:latin typeface="Bank Gothic"/>
              <a:cs typeface="Bank Gothic"/>
            </a:rPr>
            <a:t>involved </a:t>
          </a:r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and </a:t>
          </a:r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then </a:t>
          </a:r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the </a:t>
          </a:r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actual </a:t>
          </a:r>
          <a:endParaRPr lang="en-US" sz="1000" dirty="0" smtClean="0">
            <a:solidFill>
              <a:srgbClr val="948A54"/>
            </a:solidFill>
            <a:latin typeface="Bank Gothic"/>
            <a:cs typeface="Bank Gothic"/>
          </a:endParaRPr>
        </a:p>
        <a:p xmlns:a="http://schemas.openxmlformats.org/drawingml/2006/main">
          <a:pPr algn="l" rtl="0">
            <a:spcAft>
              <a:spcPts val="0"/>
            </a:spcAft>
            <a:defRPr sz="1200" b="1" i="0" u="none" strike="noStrike" kern="1200" baseline="0">
              <a:solidFill>
                <a:prstClr val="white"/>
              </a:solidFill>
              <a:latin typeface="Bank Gothic"/>
              <a:ea typeface="+mn-ea"/>
              <a:cs typeface="Bank Gothic"/>
            </a:defRPr>
          </a:pPr>
          <a:r>
            <a:rPr lang="en-US" sz="900" dirty="0" smtClean="0">
              <a:solidFill>
                <a:srgbClr val="948A54"/>
              </a:solidFill>
              <a:latin typeface="Bank Gothic"/>
              <a:cs typeface="Bank Gothic"/>
            </a:rPr>
            <a:t>Business </a:t>
          </a:r>
          <a:r>
            <a:rPr lang="en-US" sz="900" dirty="0" smtClean="0">
              <a:solidFill>
                <a:srgbClr val="948A54"/>
              </a:solidFill>
              <a:latin typeface="Bank Gothic"/>
              <a:cs typeface="Bank Gothic"/>
            </a:rPr>
            <a:t>knowledge </a:t>
          </a:r>
          <a:r>
            <a:rPr lang="en-US" sz="900" dirty="0" smtClean="0">
              <a:solidFill>
                <a:srgbClr val="948A54"/>
              </a:solidFill>
              <a:latin typeface="Bank Gothic"/>
              <a:cs typeface="Bank Gothic"/>
            </a:rPr>
            <a:t>of products itself </a:t>
          </a:r>
          <a:r>
            <a:rPr lang="en-US" sz="1200" dirty="0" smtClean="0">
              <a:solidFill>
                <a:srgbClr val="948A54"/>
              </a:solidFill>
              <a:latin typeface="Bank Gothic"/>
              <a:cs typeface="Bank Gothic"/>
            </a:rPr>
            <a:t>”</a:t>
          </a:r>
          <a:endParaRPr lang="en-US" sz="900" dirty="0">
            <a:solidFill>
              <a:srgbClr val="948A54"/>
            </a:solidFill>
            <a:latin typeface="Bank Gothic"/>
            <a:cs typeface="Bank Gothic"/>
          </a:endParaRPr>
        </a:p>
        <a:p xmlns:a="http://schemas.openxmlformats.org/drawingml/2006/main">
          <a:pPr algn="l">
            <a:spcAft>
              <a:spcPts val="0"/>
            </a:spcAft>
          </a:pPr>
          <a:endParaRPr lang="en-US" sz="800" dirty="0">
            <a:solidFill>
              <a:srgbClr val="948A54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0.04823</cdr:x>
      <cdr:y>0.05508</cdr:y>
    </cdr:from>
    <cdr:to>
      <cdr:x>0.27489</cdr:x>
      <cdr:y>0.16116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155" y="193936"/>
          <a:ext cx="889000" cy="373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>
            <a:latin typeface="Bank Gothic"/>
            <a:cs typeface="Bank Gothic"/>
          </a:endParaRPr>
        </a:p>
      </cdr:txBody>
    </cdr:sp>
  </cdr:relSizeAnchor>
  <cdr:relSizeAnchor xmlns:cdr="http://schemas.openxmlformats.org/drawingml/2006/chartDrawing">
    <cdr:from>
      <cdr:x>0</cdr:x>
      <cdr:y>2.84006E-7</cdr:y>
    </cdr:from>
    <cdr:to>
      <cdr:x>0.98535</cdr:x>
      <cdr:y>0.23118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1"/>
          <a:ext cx="3864685" cy="813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“ Displays the $ amount budgeted versus actuals</a:t>
          </a:r>
        </a:p>
        <a:p xmlns:a="http://schemas.openxmlformats.org/drawingml/2006/main"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For The projects undertaken. Global projects </a:t>
          </a:r>
        </a:p>
        <a:p xmlns:a="http://schemas.openxmlformats.org/drawingml/2006/main"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Tends to go over budget as compared to localized </a:t>
          </a:r>
        </a:p>
        <a:p xmlns:a="http://schemas.openxmlformats.org/drawingml/2006/main">
          <a:r>
            <a:rPr lang="en-US" sz="1000" dirty="0" smtClean="0">
              <a:solidFill>
                <a:srgbClr val="948A54"/>
              </a:solidFill>
              <a:latin typeface="Bank Gothic"/>
              <a:cs typeface="Bank Gothic"/>
            </a:rPr>
            <a:t>Ones due to governance control factors ”</a:t>
          </a:r>
        </a:p>
        <a:p xmlns:a="http://schemas.openxmlformats.org/drawingml/2006/main">
          <a:endParaRPr lang="en-US" sz="1000" dirty="0">
            <a:solidFill>
              <a:srgbClr val="948A54"/>
            </a:solidFill>
            <a:latin typeface="Bank Gothic"/>
            <a:cs typeface="Bank Gothic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0.83729</cdr:x>
      <cdr:y>0.42205</cdr:y>
    </cdr:from>
    <cdr:to>
      <cdr:x>0.97806</cdr:x>
      <cdr:y>0.51144</cdr:y>
    </cdr:to>
    <cdr:sp macro="" textlink="">
      <cdr:nvSpPr>
        <cdr:cNvPr id="2" name="Rectangular Callout 1"/>
        <cdr:cNvSpPr/>
      </cdr:nvSpPr>
      <cdr:spPr>
        <a:xfrm xmlns:a="http://schemas.openxmlformats.org/drawingml/2006/main">
          <a:off x="4364038" y="1516560"/>
          <a:ext cx="733684" cy="321206"/>
        </a:xfrm>
        <a:prstGeom xmlns:a="http://schemas.openxmlformats.org/drawingml/2006/main" prst="wedgeRectCallout">
          <a:avLst>
            <a:gd name="adj1" fmla="val -30058"/>
            <a:gd name="adj2" fmla="val 108120"/>
          </a:avLst>
        </a:prstGeom>
        <a:gradFill xmlns:a="http://schemas.openxmlformats.org/drawingml/2006/main" flip="none" rotWithShape="1">
          <a:gsLst>
            <a:gs pos="0">
              <a:schemeClr val="accent1">
                <a:tint val="100000"/>
                <a:shade val="100000"/>
                <a:satMod val="130000"/>
                <a:alpha val="23000"/>
              </a:schemeClr>
            </a:gs>
            <a:gs pos="100000">
              <a:schemeClr val="accent1">
                <a:tint val="50000"/>
                <a:shade val="100000"/>
                <a:satMod val="350000"/>
                <a:alpha val="23000"/>
              </a:schemeClr>
            </a:gs>
          </a:gsLst>
          <a:lin ang="16200000" scaled="0"/>
          <a:tileRect/>
        </a:gra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sz="700" dirty="0" smtClean="0"/>
            <a:t>Average Stakeholders</a:t>
          </a:r>
        </a:p>
        <a:p xmlns:a="http://schemas.openxmlformats.org/drawingml/2006/main">
          <a:endParaRPr lang="en-US" sz="700" dirty="0"/>
        </a:p>
      </cdr:txBody>
    </cdr:sp>
  </cdr:relSizeAnchor>
  <cdr:relSizeAnchor xmlns:cdr="http://schemas.openxmlformats.org/drawingml/2006/chartDrawing">
    <cdr:from>
      <cdr:x>0.63061</cdr:x>
      <cdr:y>0.50063</cdr:y>
    </cdr:from>
    <cdr:to>
      <cdr:x>0.77137</cdr:x>
      <cdr:y>0.59002</cdr:y>
    </cdr:to>
    <cdr:sp macro="" textlink="">
      <cdr:nvSpPr>
        <cdr:cNvPr id="3" name="Rectangular Callout 2"/>
        <cdr:cNvSpPr/>
      </cdr:nvSpPr>
      <cdr:spPr>
        <a:xfrm xmlns:a="http://schemas.openxmlformats.org/drawingml/2006/main">
          <a:off x="3286780" y="1798947"/>
          <a:ext cx="733684" cy="321206"/>
        </a:xfrm>
        <a:prstGeom xmlns:a="http://schemas.openxmlformats.org/drawingml/2006/main" prst="wedgeRectCallout">
          <a:avLst>
            <a:gd name="adj1" fmla="val -30058"/>
            <a:gd name="adj2" fmla="val 108120"/>
          </a:avLst>
        </a:prstGeom>
        <a:gradFill xmlns:a="http://schemas.openxmlformats.org/drawingml/2006/main" flip="none" rotWithShape="1">
          <a:gsLst>
            <a:gs pos="0">
              <a:schemeClr val="accent1">
                <a:tint val="100000"/>
                <a:shade val="100000"/>
                <a:satMod val="130000"/>
                <a:alpha val="23000"/>
              </a:schemeClr>
            </a:gs>
            <a:gs pos="100000">
              <a:schemeClr val="accent1">
                <a:tint val="50000"/>
                <a:shade val="100000"/>
                <a:satMod val="350000"/>
                <a:alpha val="23000"/>
              </a:schemeClr>
            </a:gs>
          </a:gsLst>
          <a:lin ang="16200000" scaled="0"/>
          <a:tileRect/>
        </a:gra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700" dirty="0" smtClean="0"/>
            <a:t>Average Developers</a:t>
          </a:r>
        </a:p>
        <a:p xmlns:a="http://schemas.openxmlformats.org/drawingml/2006/main">
          <a:endParaRPr lang="en-US" sz="700" dirty="0"/>
        </a:p>
      </cdr:txBody>
    </cdr:sp>
  </cdr:relSizeAnchor>
  <cdr:relSizeAnchor xmlns:cdr="http://schemas.openxmlformats.org/drawingml/2006/chartDrawing">
    <cdr:from>
      <cdr:x>0.53744</cdr:x>
      <cdr:y>0.09224</cdr:y>
    </cdr:from>
    <cdr:to>
      <cdr:x>0.72956</cdr:x>
      <cdr:y>0.18163</cdr:y>
    </cdr:to>
    <cdr:sp macro="" textlink="">
      <cdr:nvSpPr>
        <cdr:cNvPr id="4" name="Rectangular Callout 3"/>
        <cdr:cNvSpPr/>
      </cdr:nvSpPr>
      <cdr:spPr>
        <a:xfrm xmlns:a="http://schemas.openxmlformats.org/drawingml/2006/main">
          <a:off x="2801189" y="331442"/>
          <a:ext cx="1001339" cy="321206"/>
        </a:xfrm>
        <a:prstGeom xmlns:a="http://schemas.openxmlformats.org/drawingml/2006/main" prst="wedgeRectCallout">
          <a:avLst>
            <a:gd name="adj1" fmla="val -94911"/>
            <a:gd name="adj2" fmla="val 26718"/>
          </a:avLst>
        </a:prstGeom>
        <a:gradFill xmlns:a="http://schemas.openxmlformats.org/drawingml/2006/main" flip="none" rotWithShape="1">
          <a:gsLst>
            <a:gs pos="0">
              <a:schemeClr val="accent1">
                <a:tint val="100000"/>
                <a:shade val="100000"/>
                <a:satMod val="130000"/>
                <a:alpha val="23000"/>
              </a:schemeClr>
            </a:gs>
            <a:gs pos="100000">
              <a:schemeClr val="accent1">
                <a:tint val="50000"/>
                <a:shade val="100000"/>
                <a:satMod val="350000"/>
                <a:alpha val="23000"/>
              </a:schemeClr>
            </a:gs>
          </a:gsLst>
          <a:lin ang="16200000" scaled="0"/>
          <a:tileRect/>
        </a:gradFill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700" dirty="0" smtClean="0"/>
            <a:t>Average </a:t>
          </a:r>
          <a:r>
            <a:rPr lang="en-US" sz="700" dirty="0" smtClean="0"/>
            <a:t> Project Duration</a:t>
          </a:r>
          <a:endParaRPr lang="en-US" sz="700" dirty="0" smtClean="0"/>
        </a:p>
        <a:p xmlns:a="http://schemas.openxmlformats.org/drawingml/2006/main">
          <a:endParaRPr lang="en-US" sz="700" dirty="0"/>
        </a:p>
      </cdr:txBody>
    </cdr:sp>
  </cdr:relSizeAnchor>
  <cdr:relSizeAnchor xmlns:cdr="http://schemas.openxmlformats.org/drawingml/2006/chartDrawing">
    <cdr:from>
      <cdr:x>0</cdr:x>
      <cdr:y>0.25123</cdr:y>
    </cdr:from>
    <cdr:to>
      <cdr:x>0.35403</cdr:x>
      <cdr:y>0.46536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902746"/>
          <a:ext cx="1845235" cy="76944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alpha val="19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900" dirty="0" smtClean="0">
              <a:latin typeface="Bank Gothic"/>
              <a:cs typeface="Bank Gothic"/>
            </a:rPr>
            <a:t>“ Project Complexity drives the budget &amp; resource needs of the project ”</a:t>
          </a:r>
          <a:endParaRPr lang="en-GB" sz="900" dirty="0">
            <a:latin typeface="Bank Gothic"/>
            <a:cs typeface="Bank Gothic"/>
          </a:endParaRPr>
        </a:p>
        <a:p xmlns:a="http://schemas.openxmlformats.org/drawingml/2006/main">
          <a:endParaRPr lang="en-US" sz="800" dirty="0">
            <a:solidFill>
              <a:srgbClr val="D9D9D9"/>
            </a:solidFill>
            <a:latin typeface="Bank Gothic"/>
            <a:cs typeface="Bank Gothic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014C7-84D5-C742-9B7F-6D2C91EF1D76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39A8F-6B47-3F45-BDA9-E3F64EC79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2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39A8F-6B47-3F45-BDA9-E3F64EC799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7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6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8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0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7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2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0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1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8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3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4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DA2E0-0EC0-564D-BBB7-97FA6B949ED1}" type="datetimeFigureOut">
              <a:rPr lang="en-US" smtClean="0"/>
              <a:t>08/03/2013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BB8C-F202-EF45-85D2-88B844186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7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6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96240"/>
            <a:ext cx="5212080" cy="1369606"/>
          </a:xfrm>
          <a:prstGeom prst="rect">
            <a:avLst/>
          </a:prstGeom>
          <a:solidFill>
            <a:schemeClr val="accent6">
              <a:alpha val="54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latin typeface="Bank Gothic"/>
                <a:cs typeface="Bank Gothic"/>
              </a:rPr>
              <a:t>Managed </a:t>
            </a:r>
            <a:r>
              <a:rPr lang="en-US" sz="1200" dirty="0" smtClean="0">
                <a:latin typeface="Bank Gothic"/>
                <a:cs typeface="Bank Gothic"/>
              </a:rPr>
              <a:t>several projects and Product deliverables </a:t>
            </a:r>
            <a:r>
              <a:rPr lang="en-US" sz="1200" dirty="0" smtClean="0">
                <a:latin typeface="Bank Gothic"/>
                <a:cs typeface="Bank Gothic"/>
              </a:rPr>
              <a:t>related </a:t>
            </a:r>
            <a:r>
              <a:rPr lang="en-US" sz="1200" dirty="0">
                <a:latin typeface="Bank Gothic"/>
                <a:cs typeface="Bank Gothic"/>
              </a:rPr>
              <a:t>to strategic trade capture, </a:t>
            </a:r>
            <a:r>
              <a:rPr lang="en-US" sz="1200" dirty="0" smtClean="0">
                <a:latin typeface="Bank Gothic"/>
                <a:cs typeface="Bank Gothic"/>
              </a:rPr>
              <a:t>blotter, Straight through processing, affirmation </a:t>
            </a:r>
            <a:r>
              <a:rPr lang="en-US" sz="1200" dirty="0">
                <a:latin typeface="Bank Gothic"/>
                <a:cs typeface="Bank Gothic"/>
              </a:rPr>
              <a:t>and revenue reconciliation platform for </a:t>
            </a:r>
            <a:r>
              <a:rPr lang="en-US" sz="1200" dirty="0" smtClean="0">
                <a:latin typeface="Bank Gothic"/>
                <a:cs typeface="Bank Gothic"/>
              </a:rPr>
              <a:t>the OTC Rates, Credit &amp; GEM Marketing desks </a:t>
            </a:r>
            <a:r>
              <a:rPr lang="en-US" sz="1200" dirty="0">
                <a:latin typeface="Bank Gothic"/>
                <a:cs typeface="Bank Gothic"/>
              </a:rPr>
              <a:t>with an annual budget of $3-5m supporting 3000 users. </a:t>
            </a:r>
            <a:endParaRPr lang="en-GB" sz="1200" dirty="0">
              <a:latin typeface="Bank Gothic"/>
              <a:cs typeface="Bank Gothic"/>
            </a:endParaRPr>
          </a:p>
          <a:p>
            <a:endParaRPr lang="en-US" sz="1100" dirty="0">
              <a:solidFill>
                <a:srgbClr val="D9D9D9"/>
              </a:solidFill>
              <a:latin typeface="Bank Gothic"/>
              <a:cs typeface="Bank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-3870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C4BD97"/>
                </a:solidFill>
                <a:latin typeface="Bank Gothic"/>
                <a:cs typeface="Bank Gothic"/>
              </a:rPr>
              <a:t>Projects Overview</a:t>
            </a:r>
            <a:endParaRPr lang="en-US" sz="2000" dirty="0">
              <a:solidFill>
                <a:srgbClr val="C4BD97"/>
              </a:solidFill>
              <a:latin typeface="Bank Gothic"/>
              <a:cs typeface="Bank Gothic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623514"/>
              </p:ext>
            </p:extLst>
          </p:nvPr>
        </p:nvGraphicFramePr>
        <p:xfrm>
          <a:off x="5202310" y="3917295"/>
          <a:ext cx="3931920" cy="2940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461776"/>
              </p:ext>
            </p:extLst>
          </p:nvPr>
        </p:nvGraphicFramePr>
        <p:xfrm>
          <a:off x="0" y="1581181"/>
          <a:ext cx="5212080" cy="1683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3167510"/>
              </p:ext>
            </p:extLst>
          </p:nvPr>
        </p:nvGraphicFramePr>
        <p:xfrm>
          <a:off x="5212080" y="396240"/>
          <a:ext cx="3922150" cy="3521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102116"/>
              </p:ext>
            </p:extLst>
          </p:nvPr>
        </p:nvGraphicFramePr>
        <p:xfrm>
          <a:off x="0" y="3264647"/>
          <a:ext cx="5212080" cy="3593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Rounded Rectangular Callout 21"/>
          <p:cNvSpPr/>
          <p:nvPr/>
        </p:nvSpPr>
        <p:spPr>
          <a:xfrm>
            <a:off x="185271" y="5998911"/>
            <a:ext cx="785906" cy="343706"/>
          </a:xfrm>
          <a:prstGeom prst="wedgeRoundRectCallout">
            <a:avLst>
              <a:gd name="adj1" fmla="val 71019"/>
              <a:gd name="adj2" fmla="val 31440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>
                <a:latin typeface="Bank Gothic"/>
                <a:cs typeface="Bank Gothic"/>
              </a:rPr>
              <a:t>Average Sponsors</a:t>
            </a:r>
            <a:endParaRPr lang="en-US" sz="700" dirty="0">
              <a:latin typeface="Bank Gothic"/>
              <a:cs typeface="Bank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16178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167</Words>
  <Application>Microsoft Macintosh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Amit Kamat</dc:creator>
  <cp:lastModifiedBy>Amit Kamat</cp:lastModifiedBy>
  <cp:revision>32</cp:revision>
  <dcterms:created xsi:type="dcterms:W3CDTF">2013-03-07T21:18:41Z</dcterms:created>
  <dcterms:modified xsi:type="dcterms:W3CDTF">2013-03-08T17:09:04Z</dcterms:modified>
</cp:coreProperties>
</file>